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6" d="100"/>
          <a:sy n="126" d="100"/>
        </p:scale>
        <p:origin x="5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885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Quellen: EUR-Lex C/2026/5780 (https://eur-lex.europa.eu/legal-content/DE/TXT/?uri=CELEX:52026XC05780); Agence Europe, 3.11.2026 (https://agenceurope.eu/fr/bulletin/article/13973/11/la-commission-europeenne-ouvre-une-enquete-de-sauvegarde-sur-les-importations-de-voitures-particulieres-hybrides). Werte laut der Einleitungsbekanntmachung: 957965 Fahrzeuge im Jahr 2023; 1423691 Fahrzeuge im Zeitraum 01.07.2025 bis 30.06.2026; Anstieg gerundet 49%.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55448"/>
          </a:xfrm>
          <a:prstGeom prst="rect">
            <a:avLst/>
          </a:prstGeom>
          <a:solidFill>
            <a:srgbClr val="D3293E"/>
          </a:solidFill>
          <a:ln w="12700">
            <a:solidFill>
              <a:srgbClr val="D3293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" name="Text 1"/>
          <p:cNvSpPr/>
          <p:nvPr/>
        </p:nvSpPr>
        <p:spPr>
          <a:xfrm>
            <a:off x="694944" y="475488"/>
            <a:ext cx="10789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80" b="1" dirty="0">
                <a:solidFill>
                  <a:srgbClr val="0A27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EU-EINFUHREN VON HYBRID-PKW</a:t>
            </a:r>
            <a:endParaRPr lang="en-US" sz="2380" dirty="0"/>
          </a:p>
        </p:txBody>
      </p:sp>
      <p:sp>
        <p:nvSpPr>
          <p:cNvPr id="4" name="Text 2"/>
          <p:cNvSpPr/>
          <p:nvPr/>
        </p:nvSpPr>
        <p:spPr>
          <a:xfrm>
            <a:off x="704088" y="960120"/>
            <a:ext cx="10835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20" dirty="0">
                <a:solidFill>
                  <a:srgbClr val="5064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Deutlicher Anstieg – Schutzmaßnahmenuntersuchung seit 30. Oktober 2026</a:t>
            </a:r>
            <a:endParaRPr lang="en-US" sz="1320" dirty="0"/>
          </a:p>
        </p:txBody>
      </p:sp>
      <p:sp>
        <p:nvSpPr>
          <p:cNvPr id="5" name="Shape 3"/>
          <p:cNvSpPr/>
          <p:nvPr/>
        </p:nvSpPr>
        <p:spPr>
          <a:xfrm>
            <a:off x="694944" y="1527048"/>
            <a:ext cx="10789920" cy="0"/>
          </a:xfrm>
          <a:prstGeom prst="line">
            <a:avLst/>
          </a:prstGeom>
          <a:noFill/>
          <a:ln w="15875">
            <a:solidFill>
              <a:srgbClr val="D5E0E9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6" name="Text 4"/>
          <p:cNvSpPr/>
          <p:nvPr/>
        </p:nvSpPr>
        <p:spPr>
          <a:xfrm>
            <a:off x="731520" y="1847088"/>
            <a:ext cx="2743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20" b="1" dirty="0">
                <a:solidFill>
                  <a:srgbClr val="0A27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2023</a:t>
            </a:r>
            <a:endParaRPr lang="en-US" sz="1720" dirty="0"/>
          </a:p>
        </p:txBody>
      </p:sp>
      <p:sp>
        <p:nvSpPr>
          <p:cNvPr id="7" name="Text 5"/>
          <p:cNvSpPr/>
          <p:nvPr/>
        </p:nvSpPr>
        <p:spPr>
          <a:xfrm>
            <a:off x="731520" y="2194560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064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Kalenderjahr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657600" y="2066544"/>
            <a:ext cx="6492240" cy="685800"/>
          </a:xfrm>
          <a:prstGeom prst="roundRect">
            <a:avLst>
              <a:gd name="adj" fmla="val 12000"/>
            </a:avLst>
          </a:prstGeom>
          <a:solidFill>
            <a:srgbClr val="EEF4F8"/>
          </a:solidFill>
          <a:ln w="12700">
            <a:solidFill>
              <a:srgbClr val="EEF4F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9" name="Shape 7"/>
          <p:cNvSpPr/>
          <p:nvPr/>
        </p:nvSpPr>
        <p:spPr>
          <a:xfrm>
            <a:off x="3657600" y="2066544"/>
            <a:ext cx="4146226" cy="685800"/>
          </a:xfrm>
          <a:prstGeom prst="roundRect">
            <a:avLst>
              <a:gd name="adj" fmla="val 10667"/>
            </a:avLst>
          </a:prstGeom>
          <a:solidFill>
            <a:srgbClr val="143A63"/>
          </a:solidFill>
          <a:ln w="12700">
            <a:solidFill>
              <a:srgbClr val="143A6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0" name="Text 8"/>
          <p:cNvSpPr/>
          <p:nvPr/>
        </p:nvSpPr>
        <p:spPr>
          <a:xfrm>
            <a:off x="10314432" y="2148840"/>
            <a:ext cx="134416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0A27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957.965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31520" y="3419856"/>
            <a:ext cx="2743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20" b="1" dirty="0">
                <a:solidFill>
                  <a:srgbClr val="0A27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Juli 2025 – Juni 2026</a:t>
            </a:r>
            <a:endParaRPr lang="en-US" sz="1720" dirty="0"/>
          </a:p>
        </p:txBody>
      </p:sp>
      <p:sp>
        <p:nvSpPr>
          <p:cNvPr id="12" name="Text 10"/>
          <p:cNvSpPr/>
          <p:nvPr/>
        </p:nvSpPr>
        <p:spPr>
          <a:xfrm>
            <a:off x="731520" y="3767328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064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Zwölfmonatszeitraum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657600" y="3639312"/>
            <a:ext cx="6492240" cy="685800"/>
          </a:xfrm>
          <a:prstGeom prst="roundRect">
            <a:avLst>
              <a:gd name="adj" fmla="val 12000"/>
            </a:avLst>
          </a:prstGeom>
          <a:solidFill>
            <a:srgbClr val="EEF4F8"/>
          </a:solidFill>
          <a:ln w="12700">
            <a:solidFill>
              <a:srgbClr val="EEF4F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4" name="Shape 12"/>
          <p:cNvSpPr/>
          <p:nvPr/>
        </p:nvSpPr>
        <p:spPr>
          <a:xfrm>
            <a:off x="3657600" y="3639312"/>
            <a:ext cx="6161962" cy="685800"/>
          </a:xfrm>
          <a:prstGeom prst="roundRect">
            <a:avLst>
              <a:gd name="adj" fmla="val 10667"/>
            </a:avLst>
          </a:prstGeom>
          <a:solidFill>
            <a:srgbClr val="D3293E"/>
          </a:solidFill>
          <a:ln w="12700">
            <a:solidFill>
              <a:srgbClr val="D3293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5" name="Text 13"/>
          <p:cNvSpPr/>
          <p:nvPr/>
        </p:nvSpPr>
        <p:spPr>
          <a:xfrm>
            <a:off x="10314432" y="3721608"/>
            <a:ext cx="134416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0A27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1.423.691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694944" y="5230368"/>
            <a:ext cx="10789920" cy="749808"/>
          </a:xfrm>
          <a:prstGeom prst="roundRect">
            <a:avLst>
              <a:gd name="adj" fmla="val 9756"/>
            </a:avLst>
          </a:prstGeom>
          <a:solidFill>
            <a:srgbClr val="EEF4F8"/>
          </a:solidFill>
          <a:ln w="12700">
            <a:solidFill>
              <a:srgbClr val="EEF4F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7" name="Text 15"/>
          <p:cNvSpPr/>
          <p:nvPr/>
        </p:nvSpPr>
        <p:spPr>
          <a:xfrm>
            <a:off x="1033272" y="5367528"/>
            <a:ext cx="2240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50" b="1" dirty="0">
                <a:solidFill>
                  <a:srgbClr val="D3293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+49 %</a:t>
            </a:r>
            <a:endParaRPr lang="en-US" sz="2750" dirty="0"/>
          </a:p>
        </p:txBody>
      </p:sp>
      <p:sp>
        <p:nvSpPr>
          <p:cNvPr id="18" name="Text 16"/>
          <p:cNvSpPr/>
          <p:nvPr/>
        </p:nvSpPr>
        <p:spPr>
          <a:xfrm>
            <a:off x="3328416" y="5449824"/>
            <a:ext cx="7662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A27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Einfuhranstieg laut Europäischer Kommission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722376" y="6300216"/>
            <a:ext cx="1082649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30" dirty="0">
                <a:solidFill>
                  <a:srgbClr val="5064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Quelle: Europäische Kommission, Bekanntmachung C/2026/5780 (ABl. EU, 30.10.2026)</a:t>
            </a:r>
            <a:endParaRPr lang="en-US" sz="9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</Words>
  <Application>Microsoft Macintosh PowerPoint</Application>
  <PresentationFormat>Breitbild</PresentationFormat>
  <Paragraphs>13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Anstieg der EU-Einfuhren von Hybrid-Pkw</dc:title>
  <dc:subject>EU-Schutzmassnahmenuntersuchung Hybridfahrzeuge 2026</dc:subject>
  <dc:creator>HANNL Customs Consulting</dc:creator>
  <cp:lastModifiedBy>Karl Hannl</cp:lastModifiedBy>
  <cp:revision>1</cp:revision>
  <dcterms:created xsi:type="dcterms:W3CDTF">2026-11-05T17:39:01Z</dcterms:created>
  <dcterms:modified xsi:type="dcterms:W3CDTF">2026-11-05T17:41:29Z</dcterms:modified>
</cp:coreProperties>
</file>