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83" r:id="rId4"/>
    <p:sldId id="279" r:id="rId5"/>
    <p:sldId id="280" r:id="rId6"/>
    <p:sldId id="281" r:id="rId7"/>
    <p:sldId id="257" r:id="rId8"/>
    <p:sldId id="258" r:id="rId9"/>
    <p:sldId id="259" r:id="rId10"/>
    <p:sldId id="260" r:id="rId11"/>
    <p:sldId id="261" r:id="rId12"/>
    <p:sldId id="262" r:id="rId13"/>
    <p:sldId id="266" r:id="rId14"/>
    <p:sldId id="267" r:id="rId15"/>
    <p:sldId id="268" r:id="rId16"/>
    <p:sldId id="269" r:id="rId17"/>
    <p:sldId id="270" r:id="rId18"/>
    <p:sldId id="272" r:id="rId19"/>
    <p:sldId id="277" r:id="rId20"/>
    <p:sldId id="278" r:id="rId21"/>
    <p:sldId id="276" r:id="rId22"/>
    <p:sldId id="275" r:id="rId23"/>
    <p:sldId id="282"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2"/>
    <p:restoredTop sz="94648"/>
  </p:normalViewPr>
  <p:slideViewPr>
    <p:cSldViewPr snapToGrid="0" showGuides="1">
      <p:cViewPr varScale="1">
        <p:scale>
          <a:sx n="117" d="100"/>
          <a:sy n="117" d="100"/>
        </p:scale>
        <p:origin x="408" y="168"/>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3T14:11:06.526"/>
    </inkml:context>
    <inkml:brush xml:id="br0">
      <inkml:brushProperty name="width" value="0.1" units="cm"/>
      <inkml:brushProperty name="height" value="0.1" units="cm"/>
      <inkml:brushProperty name="color" value="#008C3A"/>
    </inkml:brush>
  </inkml:definitions>
  <inkml:trace contextRef="#ctx0" brushRef="#br0">1337 338 24575,'6'-10'0,"-2"-3"0,-1 5 0,-3-2 0,0 0 0,0 2 0,0-2 0,0 3 0,-3-3 0,3 0 0,-7-1 0,7 1 0,-10 0 0,9 2 0,-8-2 0,5 0 0,-3 3 0,0-6 0,-3 2 0,2 0 0,-2 1 0,0 3 0,3 0 0,-6 0 0,-4-4 0,5 3 0,-7-4 0,9 5 0,-4 0 0,-6-1 0,8 4 0,-12 0 0,15 1 0,-10 3 0,9-7 0,-1 7 0,-8-7 0,1 6 0,-18-3 0,13 4 0,-33-7 0,20 0 0,-23-1 0,20 3 0,-8 5 0,18 0 0,-7 0 0,9 0 0,6 0 0,2 3 0,5-2 0,-5 6 0,3-6 0,0 6 0,3-6 0,2 2 0,-3-3 0,1 0 0,-1 3 0,0 1 0,-5-1 0,-2 0 0,0-3 0,2 4 0,-1-4 0,-1 7 0,-5-2 0,-1 0 0,1 3 0,5-4 0,-4 1 0,4 2 0,4-3 0,-8 4 0,16-1 0,-9-2 0,10 1 0,-2-2 0,0 3 0,2 0 0,-2 0 0,3 0 0,0 0 0,0 3 0,1-3 0,2 3 0,-2-3 0,5 0 0,-5 3 0,2 1 0,0 0 0,1 2 0,0-9 0,2 9 0,-5-6 0,5 4 0,-2-1 0,3 0 0,0-2 0,0 2 0,0 0 0,-3-3 0,2 3 0,-2 0 0,3-2 0,0 2 0,0 0 0,0-2 0,0 2 0,0 0 0,0 0 0,0 1 0,0 2 0,0-5 0,0 5 0,0-5 0,0 5 0,3-6 0,-2 3 0,2-3 0,0 3 0,-2-2 0,5 2 0,-2-3 0,0 0 0,2 0 0,-2-1 0,0 1 0,2 0 0,-2 0 0,2 0 0,1 0 0,0-3 0,3 5 0,1-7 0,0 7 0,-1-5 0,0 3 0,1-1 0,-1-2 0,0 2 0,-3-5 0,0 5 0,0-5 0,3 2 0,1-3 0,3 3 0,-1-2 0,-2 2 0,-1-3 0,-3 0 0,3 3 0,1-2 0,3 5 0,-1-5 0,1 2 0,6-3 0,0 4 0,1-3 0,14 8 0,-17-7 0,17 7 0,-14-4 0,6 0 0,9-1 0,-7 0 0,2-3 0,-12 2 0,-8 1 0,-1-4 0,-3 3 0,3-3 0,-2 0 0,2 0 0,0 0 0,-3 0 0,6 0 0,-5 0 0,2 0 0,-3 0 0,0 0 0,3 0 0,-2-3 0,5 3 0,-3-4 0,4 4 0,6 0 0,1-3 0,15 2 0,-13-3 0,13 4 0,-21 0 0,4 0 0,-5-3 0,-3 2 0,-1-2 0,-3 0 0,0 2 0,-1-2 0,1 0 0,0 2 0,0-2 0,3 0 0,-2 2 0,2-5 0,-3 5 0,0-2 0,0 0 0,0-1 0,-1 0 0,4-2 0,-2 2 0,5-3 0,-8 1 0,4-1 0,-5 3 0,0-2 0,5 2 0,-5-3 0,6 0 0,-3 0 0,0 0 0,0 0 0,0 0 0,0 0 0,0 1 0,-3-1 0,2 0 0,-2 0 0,6 0 0,-6 0 0,6 3 0,-7-2 0,1 2 0,2 0 0,-2-2 0,3 2 0,0-3 0,-3 0 0,2 4 0,-2-3 0,0 2 0,2-6 0,-2 2 0,3-2 0,0 3 0,-1 0 0,-2 0 0,5-3 0,-7 3 0,7-3 0,-5 3 0,0 0 0,2 0 0,-2 0 0,0 0 0,-1 0 0,-3 0 0,3 0 0,-2 0 0,5 1 0,-5-1 0,5-3 0,-2 2 0,2-5 0,1 5 0,0-2 0,0 3 0,0 0 0,-3 4 0,-1-1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3:24:56.528"/>
    </inkml:context>
    <inkml:brush xml:id="br0">
      <inkml:brushProperty name="width" value="0.35" units="cm"/>
      <inkml:brushProperty name="height" value="2.1" units="cm"/>
      <inkml:brushProperty name="color" value="#E71224"/>
      <inkml:brushProperty name="inkEffects" value="pencil"/>
    </inkml:brush>
  </inkml:definitions>
  <inkml:trace contextRef="#ctx0" brushRef="#br0">2139 406 16383,'1'-24'0,"1"3"0,-12 14 0,5-1 0,-6 1 0,1 2 0,1-1 0,-5 2 0,6-1 0,-3-5 0,3 9 0,-9-10 0,4 3 0,-8-1 0,6-2 0,3 3 0,1 1 0,0-1 0,3 4 0,-7-6 0,7 8 0,-3-5 0,0 4 0,-7-2 0,5-3 0,-7 3 0,8-2 0,-9 2 0,4-6 0,-10 5 0,-7-6 0,-8 4 0,-12-5 0,-11-9 0,9 7 0,-20-8 0,20 16 0,-9-6 0,23 11 0,-9-10 0,8 5 0,-22-7 0,20 6 0,-6-3 0,22 9 0,0-2 0,1 4 0,5 0 0,-4 0 0,10 0 0,-4 0 0,6 0 0,0 0 0,-7 0 0,6 0 0,-5 0 0,-1 0 0,-11 6 0,10-4 0,-25 4 0,32-3 0,-16-2 0,17 2 0,-7 1 0,6 1 0,-5 0 0,-1 3 0,9-4 0,-13 5 0,6 0 0,-2-4 0,-6 4 0,6-4 0,-7 5 0,0 0 0,0-1 0,0 5 0,0-8 0,1 12 0,-1-16 0,6 13 0,2-13 0,9 11 0,-8-7 0,13 5 0,-12-3 0,14 0 0,-6 3 0,3-3 0,1 3 0,3 0 0,0-3 0,4 3 0,-3-3 0,-1 3 0,-1-3 0,2 6 0,3-5 0,0 5 0,-3-2 0,2 3 0,-2-3 0,3-2 0,0-2 0,0 3 0,0 1 0,0-1 0,0 4 0,3-7 0,1 3 0,0-4 0,0 1 0,-1 3 0,1-3 0,4 3 0,-1-3 0,-3-1 0,3 4 0,-3-3 0,7 7 0,1-4 0,0 1 0,2-1 0,-2-3 0,3 2 0,0-1 0,0 2 0,6 1 0,2 3 0,0-1 0,-2 2 0,-6-8 0,17 11 0,-13-6 0,20 5 0,-5 2 0,-3-8 0,9 5 0,-11-8 0,-6 0 0,4-4 0,-4 7 0,-1-10 0,-4 10 0,-4-11 0,-5 2 0,2-3 0,-1 4 0,-1-3 0,5 2 0,-2-3 0,9 0 0,-4 0 0,4 0 0,0 0 0,2 4 0,17-3 0,-9 4 0,20-5 0,-19 0 0,19 0 0,2 6 0,4-4 0,-4 5 0,-2-7 0,-19 0 0,19 0 0,-26 0 0,7 0 0,-10 0 0,0 0 0,7 0 0,-6 0 0,4 0 0,-4 0 0,0-3 0,-2 2 0,-6-2 0,0 3 0,0 0 0,0 0 0,0-4 0,-3 3 0,2-2 0,-5 3 0,1-3 0,-2 2 0,3-2 0,-3 3 0,6-4 0,-5 3 0,5-5 0,-2 5 0,3-6 0,0 6 0,6-6 0,-4 2 0,4 0 0,-9-2 0,-1 7 0,-1-7 0,-1 6 0,2-6 0,-4 7 0,1-7 0,-1 3 0,1-4 0,-1 4 0,1-3 0,0 3 0,-1-3 0,1-1 0,-1 0 0,1 1 0,-4-1 0,3 1 0,-3-4 0,0 3 0,-1-3 0,1 3 0,0-3 0,4-7 0,0 5 0,-3-7 0,5 8 0,-8 0 0,8-2 0,-9 6 0,6-7 0,-3 4 0,3-1 0,-3 1 0,3 4 0,-3-1 0,4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3:31:36.098"/>
    </inkml:context>
    <inkml:brush xml:id="br0">
      <inkml:brushProperty name="width" value="0.35" units="cm"/>
      <inkml:brushProperty name="height" value="2.1" units="cm"/>
      <inkml:brushProperty name="color" value="#E71224"/>
      <inkml:brushProperty name="inkEffects" value="pencil"/>
    </inkml:brush>
  </inkml:definitions>
  <inkml:trace contextRef="#ctx0" brushRef="#br0">2156 565 16383,'-37'-36'0,"-19"-13"0,-11 5 0,-1-1 0,4 12 0,-3 0 0,-18-9 0,17 11 0,-1 1 0,21 9 0,1 3 0,-48-14 0,11 2 0,2 7 0,20-3 0,-7 11 0,17-3 0,3 10 0,12 2 0,1 1 0,7 4 0,-8-5 0,1 1 0,-3 3 0,-1-3 0,10 5 0,5 0 0,4 0 0,-16 5 0,8-3 0,-2 9 0,12-9 0,5 7 0,-5-4 0,-2 7 0,0-3 0,-4 7 0,4-3 0,-5 4 0,5-4 0,0 8 0,6-12 0,0 9 0,1-10 0,0 2 0,0 0 0,4-2 0,-3 2 0,5 0 0,-2-3 0,3 0 0,-3-1 0,2 1 0,-5 1 0,6 2 0,-6-3 0,2 3 0,-5 6 0,5-4 0,-4 7 0,5-8 0,-4 3 0,6-4 0,-1 0 0,5-3 0,0 0 0,-5 3 0,4-2 0,-5 5 0,4-5 0,-1 5 0,3-3 0,-2 1 0,-1 2 0,2-5 0,-1 5 0,3-5 0,-1 2 0,0 0 0,1-3 0,3 3 0,0 0 0,0-2 0,0 5 0,0-5 0,0 5 0,0-6 0,0 3 0,3 0 0,1 1 0,3 0 0,0 2 0,3-5 0,-5 2 0,7 0 0,-8-3 0,6 6 0,-3-5 0,3 5 0,17 3 0,-9-1 0,11 0 0,-10 0 0,-3-7 0,3 4 0,1-5 0,0 5 0,7-2 0,-1 3 0,1 0 0,9-2 0,-7-2 0,28 9 0,-15-14 0,7 12 0,-3-15 0,-7 9 0,11-4 0,-1 1 0,-10 3 0,8-4 0,-19-1 0,19 6 0,-18-9 0,8 7 0,-17-8 0,16 8 0,-13-7 0,8 3 0,4 1 0,-17-5 0,37 11 0,-19-10 0,34 4 0,-19-1 0,-7-3 0,-15 3 0,-9-1 0,1-3 0,-1 3 0,0-4 0,-9 0 0,2 0 0,-3 0 0,1 0 0,2-3 0,-2 2 0,0-2 0,-1 0 0,0-1 0,0-3 0,4 0 0,0 4 0,0-7 0,5 5 0,-6-5 0,11 1 0,-12-1 0,4 4 0,-6-3 0,-3 5 0,0-6 0,0 0 0,3-4 0,-2 3 0,-1 1 0,-1 3 0,-2-3 0,2-1 0,1 1 0,0-3 0,0 5 0,5-11 0,-4 7 0,7-4 0,-11 6 0,2 0 0,-6 2 0,0-2 0,4 0 0,-1 2 0,4-5 0,0 6 0,0-3 0,3 0 0,-5 2 0,4-2 0,-5 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3:31:38.138"/>
    </inkml:context>
    <inkml:brush xml:id="br0">
      <inkml:brushProperty name="width" value="0.35" units="cm"/>
      <inkml:brushProperty name="height" value="2.1" units="cm"/>
      <inkml:brushProperty name="color" value="#E71224"/>
      <inkml:brushProperty name="inkEffects" value="pencil"/>
    </inkml:brush>
  </inkml:definitions>
  <inkml:trace contextRef="#ctx0" brushRef="#br0">2309 392 16383,'-7'-26'0,"-8"1"0,2 11 0,-12-3 0,-6-2 0,2 1 0,-17-1 0,7 5 0,-10-4 0,-31-5 0,13-5 0,16 15 0,0 1 0,-24-15 0,3 16 0,-18-16 0,44 19 0,-3-3 0,0-1 0,5 1 0,-35 3 0,27-3 0,-7 4 0,9 0 0,1 2 0,0 5 0,0 0 0,0 0 0,-11 0 0,-1 0 0,9 0 0,-25 0 0,33 0 0,-36 0 0,29 0 0,-19 6 0,29-4 0,-16 9 0,18-4 0,0 4 0,-8 1 0,8 4 0,0-4 0,2 8 0,11-10 0,3 10 0,4-7 0,6 4 0,0-4 0,8-3 0,-4 4 0,8-3 0,-2 2 0,3-5 0,0 5 0,0-5 0,0 5 0,0-6 0,0 3 0,3 0 0,1 1 0,3 3 0,13 10 0,-6-8 0,20 19 0,-12-17 0,4 6 0,12 5 0,1 1 0,14 5 0,10 6 0,-1-13 0,0 6 0,-3-8 0,-10-7 0,11 6 0,12-2 0,12 7 0,11-5 0,0-2 0,-11-8 0,-2-7 0,-10-1 0,0-7 0,-10 0 0,-3 0 0,-20 0 0,8 0 0,-18 0 0,18-6 0,-24 2 0,22-2 0,-27 0 0,12 2 0,-17 0 0,-2 1 0,2-3 0,-5 4 0,5-7 0,-2 5 0,-1 0 0,3-2 0,-5 2 0,2 0 0,-3-2 0,3 6 0,1-7 0,3 4 0,-4-4 0,9-1 0,-7-2 0,23-1 0,-17 0 0,27-6 0,-21 7 0,12-6 0,-9 4 0,-7 3 0,0-3 0,-6 2 0,0 2 0,-4-2 0,0 4 0,-6-1 0,2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3T14:11:21.566"/>
    </inkml:context>
    <inkml:brush xml:id="br0">
      <inkml:brushProperty name="width" value="0.1" units="cm"/>
      <inkml:brushProperty name="height" value="0.1" units="cm"/>
      <inkml:brushProperty name="color" value="#008C3A"/>
    </inkml:brush>
  </inkml:definitions>
  <inkml:trace contextRef="#ctx0" brushRef="#br0">1523 429 24575,'8'-10'0,"-2"0"0,-3 0 0,-2 2 0,2-2 0,-3 3 0,0 0 0,0 0 0,0 0 0,0 0 0,0-3 0,0 3 0,0-6 0,0 2 0,-3 0 0,-1 1 0,0 0 0,1 2 0,0-1 0,-1 2 0,0-3 0,-2 5 0,2-4 0,0 5 0,1-3 0,0 0 0,-1 0 0,-3 0 0,0 0 0,1 0 0,-1 4 0,-14-17 0,8 13 0,-11-16 0,10 15 0,3-2 0,-2 3 0,6 0 0,-3 0 0,3 3 0,0-2 0,0 6 0,0-4 0,0 1 0,0 3 0,-3-3 0,-6-1 0,1 3 0,-10-7 0,-6 7 0,-8-3 0,0 0 0,-8-2 0,8-5 0,5 4 0,-1 2 0,14 1 0,-5 3 0,5-3 0,2 1 0,-1 2 0,5-2 0,-10 3 0,10 0 0,-10 0 0,10 0 0,-5 0 0,-9 0 0,14 0 0,-19 0 0,16 0 0,-9 0 0,1 0 0,5 0 0,-4 0 0,10 0 0,-5 0 0,7 0 0,-1 0 0,0 0 0,3 0 0,-2 0 0,2 0 0,-2 0 0,2 0 0,-2 0 0,5 0 0,-5 0 0,-9 0 0,5 0 0,-6 0 0,10 0 0,2 0 0,-2 3 0,-1 1 0,3 0 0,-2-1 0,2 0 0,1-3 0,-4 7 0,4-7 0,-1 7 0,1-7 0,3 6 0,3-2 0,-2 0 0,2 2 0,-3-2 0,0 3 0,1 0 0,-1 0 0,0 0 0,0 0 0,0 0 0,0-1 0,0 1 0,0 0 0,0 0 0,0 0 0,3 3 0,-2-2 0,2 2 0,-2-3 0,-1 0 0,3 0 0,-2-1 0,5 1 0,-2 0 0,0 0 0,-1 0 0,0 0 0,1 0 0,0 0 0,-1 3 0,0-3 0,1 7 0,3-4 0,-3 1 0,2-1 0,-5-3 0,5 3 0,-2-2 0,3 2 0,-3 0 0,3-3 0,-4 3 0,4-3 0,0 0 0,0 0 0,0 3 0,0-2 0,0 2 0,0 0 0,0-3 0,0 3 0,0 0 0,0-2 0,0 5 0,4-2 0,-4 3 0,6-1 0,-5-2 0,5 2 0,-5-5 0,5 2 0,-2 0 0,0-2 0,2 2 0,-5-4 0,5 4 0,-2-2 0,3 5 0,-3-5 0,2 2 0,-2-3 0,-1 0 0,4 3 0,-4-3 0,4 3 0,0-3 0,0 0 0,0 0 0,0 0 0,0 3 0,0-2 0,3 5 0,1-6 0,8 8 0,-4-7 0,20 12 0,-1-4 0,-1 1 0,-3-2 0,-11-7 0,-4 2 0,5-2 0,-9 2 0,2-6 0,-6 2 0,3-5 0,-3 5 0,0-5 0,0 2 0,0 0 0,3 1 0,-2 0 0,10 3 0,-6-6 0,8 6 0,9-1 0,-5 2 0,12 3 0,-9-2 0,-1-1 0,1 1 0,-1-4 0,0 3 0,1-7 0,-1 7 0,-5-7 0,-1 3 0,-7-4 0,1 0 0,0 0 0,-3 0 0,2 0 0,-5 0 0,2 0 0,-4 0 0,1 0 0,0 0 0,0 0 0,0 0 0,0 0 0,0-3 0,0 2 0,0-2 0,3 3 0,-3 0 0,12-4 0,-10 3 0,10-3 0,-12 4 0,7-3 0,-7 2 0,3-2 0,-3 3 0,3-3 0,1 2 0,0-5 0,2 5 0,-3-5 0,4 2 0,6 0 0,-8-2 0,6 2 0,-1 1 0,-5-4 0,4 4 0,-10-1 0,4-2 0,-2 5 0,2-2 0,-3 0 0,0-1 0,0 0 0,0-2 0,0 2 0,0 0 0,-1-2 0,1 5 0,-3-5 0,2 2 0,-2 0 0,0-2 0,2 6 0,-2-7 0,3 4 0,0-4 0,0 0 0,0 0 0,0 0 0,-1 0 0,1 0 0,0 0 0,-3 0 0,2 0 0,-5 0 0,8-3 0,-7 3 0,7-3 0,-5 3 0,0-3 0,2 2 0,-5-2 0,5 3 0,-2-3 0,3 3 0,-4-3 0,4 3 0,-7 0 0,6 0 0,-5 0 0,5-3 0,-2 2 0,3-2 0,-3 0 0,2 3 0,-2-6 0,3 2 0,0 0 0,0-2 0,-4 5 0,4-2 0,-7 4 0,7-1 0,-4-3 0,1 2 0,2-5 0,-2 5 0,3-2 0,-3 3 0,2 0 0,-5 1 0,2 2 0,-3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3T14:11:25.589"/>
    </inkml:context>
    <inkml:brush xml:id="br0">
      <inkml:brushProperty name="width" value="0.1" units="cm"/>
      <inkml:brushProperty name="height" value="0.1" units="cm"/>
      <inkml:brushProperty name="color" value="#008C3A"/>
    </inkml:brush>
  </inkml:definitions>
  <inkml:trace contextRef="#ctx0" brushRef="#br0">2672 566 24575,'-10'-14'0,"0"0"0,-14-10 0,-12-6 0,-13-10 0,-4 5 0,-4-6 0,7 14 0,-3-5 0,4 7 0,0 0 0,-11-1 0,19 4 0,-16 2 0,8-2 0,-3 8 0,-17-13 0,7 12 0,0-5 0,3 1 0,20 11 0,-8-8 0,8 9 0,0-4 0,-8 5 0,8 2 0,0 0 0,-8 3 0,8-3 0,-10-2 0,0 5 0,0-4 0,0 5 0,-11 0 0,9 0 0,-9 0 0,1 0 0,7 0 0,-17 6 0,17 1 0,-17 1 0,17 3 0,-7-4 0,10 5 0,10-1 0,2-5 0,11 2 0,-1-3 0,6 0 0,-14 9 0,17-8 0,-17 10 0,14-8 0,-5 5 0,0-8 0,-1 11 0,1-6 0,5 3 0,1-2 0,5 5 0,1-4 0,-2 8 0,5-10 0,1 3 0,3 4 0,0-2 0,-1 4 0,0 4 0,4-7 0,-4 12 0,7-16 0,-3 4 0,4-6 0,0-3 0,0 6 0,0-2 0,0 3 0,4 5 0,0-3 0,1 3 0,1-5 0,-1 5 0,2-6 0,5 11 0,-3-12 0,3 13 0,-5-13 0,9 22 0,-7-22 0,5 17 0,-7-18 0,6 2 0,-4-2 0,4-1 0,-3-3 0,-6 0 0,9 3 0,-6-5 0,18 17 0,-9-15 0,8 14 0,-5-14 0,2 1 0,6 1 0,9 1 0,-7 0 0,8 0 0,9 8 0,-14-7 0,25 8 0,-28-10 0,7 1 0,-15-2 0,14 3 0,-12-3 0,20 2 0,-15-1 0,-1-4 0,-2 3 0,-4-7 0,15 8 0,-7-7 0,8 3 0,-11-5 0,1 0 0,-1 0 0,1 0 0,-1 0 0,-5 0 0,4 0 0,-4 0 0,15 0 0,-7 0 0,2 0 0,4 0 0,-11 0 0,12 0 0,1-5 0,2 3 0,0-3 0,8-1 0,-8 5 0,0-5 0,7 6 0,4 0 0,1 0 0,-2 0 0,-18 0 0,-6-7 0,-12 5 0,5-6 0,-7 8 0,8-4 0,-3 3 0,3-6 0,11 6 0,-13-5 0,13 2 0,-1 0 0,-5 1 0,4-3 0,-4 5 0,-12-6 0,7 7 0,1-3 0,-5 2 0,10-7 0,-4 7 0,0-6 0,-2 6 0,-5-2 0,0 0 0,-3 2 0,2-5 0,-3 5 0,1-2 0,-1 0 0,-3 2 0,0-5 0,0 2 0,0 0 0,3-2 0,-3 2 0,3 1 0,0-7 0,-2 9 0,11-13 0,-13 9 0,12-7 0,-17 5 0,8 3 0,-5-2 0,3 2 0,0-2 0,0-1 0,0-3 0,0 5 0,0-7 0,3 7 0,-6-8 0,6 8 0,-7-7 0,4 8 0,0-6 0,0 0 0,-3 2 0,2 1 0,-2 1 0,0 2 0,2-3 0,-2 0 0,0 0 0,-1 0 0,0 0 0,1 1 0,-1-1 0,4 0 0,-4 0 0,4 0 0,0 0 0,-3 0 0,2 3 0,-5-2 0,2 5 0,-3-2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3T14:13:55.273"/>
    </inkml:context>
    <inkml:brush xml:id="br0">
      <inkml:brushProperty name="width" value="0.1" units="cm"/>
      <inkml:brushProperty name="height" value="0.1" units="cm"/>
      <inkml:brushProperty name="color" value="#33CCFF"/>
    </inkml:brush>
  </inkml:definitions>
  <inkml:trace contextRef="#ctx0" brushRef="#br0">2655 549 24575,'-7'-20'0,"0"8"0,0-8 0,3 13 0,-2-3 0,2 3 0,0 0 0,-2 0 0,2 0 0,1 0 0,-4 0 0,4 0 0,-4 4 0,0-4 0,-3 4 0,2-1 0,-5-2 0,2 2 0,-2-3 0,-17-8 0,15 6 0,-13-2 0,20 4 0,-5 4 0,5-1 0,-2 1 0,3 0 0,-3-1 0,3-3 0,-3 3 0,-6-3 0,4 3 0,-23-12 0,17 11 0,-12-9 0,11 9 0,4-2 0,-5 2 0,6-1 0,1 2 0,-7 0 0,5-5 0,-4 7 0,5-4 0,0 3 0,-5-1 0,-2-4 0,0 3 0,-4-3 0,10 4 0,-21-6 0,3 5 0,-26-13 0,17 15 0,-25-16 0,26 12 0,-39-8 0,26 8 0,-16-6 0,21 6 0,-10-6 0,17 2 0,-14 4 0,32 0 0,-21 0 0,27 3 0,-17-1 0,14 1 0,-5-1 0,5 0 0,-4 1 0,10 4 0,-5-3 0,10 2 0,-3-2 0,2 3 0,-9-4 0,5 3 0,-4-3 0,5 4 0,-6 0 0,5 0 0,-20 0 0,17 0 0,-23 0 0,24 0 0,-14 0 0,10-4 0,0 3 0,5-3 0,3 4 0,-3 0 0,1 0 0,-11 0 0,11 0 0,-4 0 0,5 0 0,-5 0 0,-2 4 0,-6 1 0,10 0 0,-2 2 0,8-3 0,-3 0 0,1 2 0,2-2 0,-5 3 0,4 0 0,-5-1 0,6 1 0,1-3 0,0 2 0,0-2 0,-1 3 0,-2 0 0,2 0 0,0 0 0,1 0 0,0 0 0,0 0 0,-4-1 0,3 1 0,-8 1 0,7-1 0,-4 1 0,-3 0 0,10-1 0,-6-2 0,5 1 0,2-2 0,-2 2 0,0 4 0,2-2 0,-2 2 0,3-3 0,1 0 0,-1 0 0,0 0 0,3 8 0,-5-2 0,4 6 0,-5-8 0,6 2 0,-2-6 0,2 6 0,0-5 0,-2 5 0,2-5 0,1 2 0,-4-3 0,7 0 0,-3 3 0,0-3 0,2 6 0,-2-5 0,3 2 0,-3 0 0,2 1 0,-5 0 0,5-1 0,-2-4 0,3 1 0,-3 0 0,2 0 0,-2 3 0,3 1 0,0 3 0,0 0 0,0-1 0,3 1 0,-2 0 0,2 6 0,-3-5 0,3 4 0,-2-5 0,6 5 0,-6-6 0,3 5 0,-1-7 0,0 3 0,4-3 0,0 2 0,-3-6 0,2 3 0,1 0 0,4 1 0,3 3 0,0 0 0,-1-4 0,-2 0 0,2 0 0,-5-5 0,2 4 0,-3-5 0,3 3 0,-3 0 0,3 0 0,0-3 0,-2 2 0,5-2 0,-2 6 0,8-2 0,-3 2 0,3-2 0,-5 2 0,0-2 0,-4-1 0,3-1 0,-5-5 0,2 5 0,6-2 0,-4 0 0,4 0 0,-3-1 0,-5-2 0,5 5 0,3-5 0,0 5 0,9-5 0,6 2 0,-8 0 0,22 3 0,-21-1 0,6 0 0,-10-2 0,-6 1 0,0 0 0,-1-1 0,-2-3 0,2 0 0,-2 0 0,0 0 0,-1 0 0,-3 0 0,3 3 0,0-2 0,4 2 0,0-3 0,-3 0 0,-1 0 0,-3 0 0,0 0 0,2 0 0,8 0 0,-2 0 0,10 0 0,-10 0 0,20 5 0,-11-3 0,12 3 0,1-5 0,-14 0 0,23 0 0,-29 0 0,18 0 0,-14 0 0,6 4 0,-7-3 0,-3 3 0,-4-4 0,3 0 0,-1 0 0,10 0 0,6 0 0,-7 0 0,21 0 0,-22 0 0,14 0 0,-1 0 0,-7 4 0,8-3 0,-16 3 0,-2-4 0,-5 0 0,0 0 0,0 0 0,0 0 0,-1 0 0,-2 0 0,2 0 0,-2 0 0,3 0 0,-4 0 0,4-3 0,-4 2 0,4-5 0,0 5 0,0-2 0,0 0 0,-4 2 0,3-5 0,-5 5 0,2-2 0,-3 3 0,0 0 0,3-3 0,1-1 0,8-3 0,-4-1 0,10 4 0,-9-2 0,3 2 0,-5 0 0,5-3 0,-4 3 0,2-1 0,-4-1 0,-5 5 0,1-2 0,1 0 0,-2 2 0,5-5 0,-2 2 0,3 1 0,0-4 0,-1 4 0,-2-1 0,2-2 0,-5 2 0,2 0 0,-3 1 0,0 0 0,0-1 0,0 0 0,-1 1 0,4-3 0,1 4 0,0-7 0,-1 5 0,0 0 0,1-2 0,-1 3 0,0-4 0,-3 3 0,0 1 0,0 0 0,3-1 0,1 0 0,0-2 0,2 2 0,-3 0 0,4-2 0,0 2 0,-3 0 0,-1-2 0,-3 2 0,3 0 0,-3-2 0,3 2 0,0-2 0,-2-1 0,2 3 0,-3-2 0,0 2 0,0 0 0,0-2 0,0 2 0,-1-3 0,1 0 0,0 0 0,-3 0 0,2 0 0,-2 1 0,0-1 0,2 0 0,-5 0 0,2 0 0,0 0 0,1-3 0,0-1 0,2 4 0,-2-3 0,0 7 0,2-4 0,-2 0 0,-1 0 0,0 0 0,1 0 0,-1 0 0,1 0 0,2 0 0,-2 0 0,0 0 0,-1 0 0,0 1 0,-2-4 0,5-1 0,-2-3 0,0 3 0,2-2 0,-5 2 0,2 1 0,0 0 0,-2 6 0,2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1:03:31.682"/>
    </inkml:context>
    <inkml:brush xml:id="br0">
      <inkml:brushProperty name="width" value="0.35" units="cm"/>
      <inkml:brushProperty name="height" value="2.1" units="cm"/>
      <inkml:brushProperty name="color" value="#E71224"/>
      <inkml:brushProperty name="inkEffects" value="pencil"/>
    </inkml:brush>
  </inkml:definitions>
  <inkml:trace contextRef="#ctx0" brushRef="#br0">7136 1280 16383,'-4'-29'0,"-3"5"0,3 13 0,-9-7 0,3-4 0,-3-1 0,2 2 0,-12-6 0,5 10 0,-15-11 0,11 10 0,-18-4 0,14 3 0,-23-6 0,23 7 0,-28-17 0,21 12 0,-22-12 0,1 10 0,-2-3 0,-9 0 0,1 6 0,-4 1 0,1 0 0,-9 5 0,20-4 0,-20 4 0,30 4 0,-27-3 0,17-5 0,-22 3 0,10-5 0,19 10 0,0 0 0,-13-4 0,8 3 0,-1 0 0,-15-9 0,-8 5 0,-9-6 0,28 3 0,-28 3 0,19-4 0,19 13 0,-2-1 0,-44-15 0,38 18 0,-1 0 0,6-9 0,1-1 0,-41 5 0,41 0 0,1-2 0,-42-4 0,41 5 0,-1-1 0,0 4 0,0-1 0,1-2 0,-1-1 0,0 1 0,1 0 0,-1 2 0,0 0 0,-40-14 0,42 15 0,-1 1 0,0 0 0,-1-1 0,-1 0 0,0 1 0,-4-1 0,-1 0 0,7 0 0,-1 1 0,-4-2 0,-2 2 0,-6 3 0,-1 0 0,0 1 0,-1 0 0,-10 4 0,1 0 0,9 0 0,1 0 0,-5 0 0,0 0 0,5 0 0,2 0 0,4 0 0,0 0 0,-4 0 0,1 0 0,8 0 0,1 0 0,-4 4 0,0 0 0,-35-2 0,2 5 0,1 1 0,7-6 0,32 5 0,0 1 0,-31 1 0,-9 8 0,12 5 0,-1-4 0,12 9 0,2-11 0,22 6 0,-7-2 0,7 4 0,-5 8 0,7-7 0,13 2 0,-4 1 0,12-4 0,-8 10 0,-4 10 0,14-11 0,-13 11 0,21-16 0,-21 16 0,13-11 0,-13 11 0,8-4 0,0 2 0,2 12 0,-5 0 0,6-1 0,0-10 0,-8 30 0,8-25 0,-12 39 0,10-31 0,0 20 0,0-9 0,-3 23 0,1-20 0,0 17 0,9-9 0,0-8 0,0 6 0,1-22 0,7-1 0,1-16 0,2 1 0,3-15 0,-4 6 0,5-6 0,0 4 0,0-11 0,0 12 0,0 6 0,5-3 0,2 20 0,-2-8 0,6-1 0,4 20 0,-1-5 0,17 32 0,-6-8 0,-5-31 0,2 1 0,-1-5 0,1 0 0,3 11 0,3 1 0,2-4 0,1 1 0,-3 3 0,0-1 0,5-7 0,3-1 0,-2 4 0,3-2 0,8-4 0,0-3 0,-8 1 0,0-3 0,5-3 0,-2-2 0,16 26 0,7-7 0,-1-2 0,1-7 0,10 10 0,-24-26 0,0 0 0,28 20 0,-22-19 0,1-3 0,26 4 0,-37-10 0,2 1 0,3-5 0,0-2 0,-3 3 0,-1 0 0,46 13 0,-42-16 0,0 0 0,43 16 0,-36-15 0,0 0 0,-9-2 0,-1 1 0,9 1 0,0-1 0,-4-3 0,-1-2 0,2 2 0,1-3 0,13-5 0,2-2 0,-3 4 0,0 0 0,9-2 0,3-1 0,4 1 0,1-1 0,0-1 0,2 0 0,-19 0 0,2-1 0,-1 0 0,25-2 0,1 0 0,-23 2 0,2 1 0,-2-2 0,22-1 0,-2-2 0,-1 1 0,1 0 0,-2 0 0,0 0 0,1 0 0,0 0 0,-3 1 0,-1-2 0,3-2 0,0-2 0,-5 0 0,-1-1 0,-4-8 0,0 0 0,0 4 0,-2-1 0,-5-6 0,-2-2 0,-4 1 0,-2-1 0,-3 1 0,-3-1 0,-10-1 0,-1-1 0,6-4 0,-3 0 0,11-7 0,-14-1 0,1-1 0,14-6 0,2-14 0,-3 1 0,-7 0 0,3-10 0,8-10 0,-27 23 0,16-26 0,-18 26 0,12-27 0,-17 34 0,3-17 0,-14 23 0,2-17 0,1 12 0,-2-9 0,-3 8 0,5 1 0,-8-9 0,8 8 0,-6-21 0,6 18 0,-1-16 0,5 9 0,1-4 0,-4-8 0,4 1 0,-3-4 0,-1 1 0,6-9 0,-13 20 0,8 2 0,-10 3 0,3-2 0,3-4 0,-5-8 0,3 23 0,-5-9 0,-4 25 0,2-12 0,-2 15 0,1-5 0,-5 5 0,-1 2 0,0-1 0,-2 6 0,2-11 0,-4 10 0,0-4 0,0 6 0,0 3 0,0-2 0,0 5 0,0-2 0,0 1 0,-4 1 0,4-2 0,-4 0 0,1 3 0,-1-6 0,-4 2 0,1-3 0,-1 0 0,4 0 0,-6 0 0,4-6 0,-10-2 0,6 0 0,-8-4 0,8 4 0,-6 0 0,6-4 0,-1 14 0,2-8 0,2 10 0,-1-4 0,4 3 0,-3 1 0,6 3 0,-2 1 0,-4-7 0,2 1 0,-2-5 0,-3 3 0,1 0 0,1 6 0,1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1:03:18.259"/>
    </inkml:context>
    <inkml:brush xml:id="br0">
      <inkml:brushProperty name="width" value="0.35" units="cm"/>
      <inkml:brushProperty name="height" value="2.1" units="cm"/>
      <inkml:brushProperty name="color" value="#E71224"/>
      <inkml:brushProperty name="inkEffects" value="pencil"/>
    </inkml:brush>
  </inkml:definitions>
  <inkml:trace contextRef="#ctx0" brushRef="#br0">9037 1503 16383,'-54'-56'0,"13"14"0,-18-2 0,-7 15 0,-19-18 0,29 24 0,-3 0 0,-5-3 0,0-3 0,8-2 0,-1 1 0,-11 6 0,1-2 0,16-7 0,1-1 0,-7 10 0,-2 1 0,-5-14 0,0 1 0,9 12 0,1 1 0,-4-7 0,1 1 0,-32-5 0,-1-6 0,9 8 0,31 15 0,-1 0 0,-30-7 0,31 7 0,0 1 0,-32-9 0,-7 0 0,21 3 0,-18 6 0,26 8 0,-37-7 0,37 7 0,-26-8 0,29 2 0,-29-2 0,15 1 0,22 7 0,-2-1 0,-30-7 0,-9 0 0,1 7 0,-4-13 0,37 20 0,-2 0 0,5-9 0,0-1 0,-5 3 0,1 1 0,-35-4 0,31 0 0,-1 0 0,-36 3 0,30-1 0,-1 1 0,10 5 0,1-2 0,-5-6 0,-3 0 0,-9 9 0,0 2 0,8-7 0,0 0 0,-9-1 0,1 1 0,10 3 0,1-2 0,0-6 0,0-1 0,0 4 0,-1 2 0,1 2 0,0 2 0,-1 0 0,1 0 0,11 0 0,0 1 0,-3 3 0,0-2 0,-36-13 0,41 11 0,-1-1 0,-1-4 0,2 1 0,-30-2 0,-6 2 0,20 8 0,-23 0 0,-2 0 0,11 0 0,-6 0 0,9 0 0,-4 0 0,33 0 0,-2 0 0,-1 0 0,0 0 0,0 0 0,-2 0 0,-13 5 0,-3-1 0,-1-3 0,0 0 0,4 3 0,0 1 0,-14-1 0,3 0 0,23-3 0,1 0 0,-15 4 0,1-1 0,-27-4 0,43 7 0,3 0 0,-18-4 0,2 17 0,0-11 0,9 10 0,-9-3 0,7 19 0,4-12 0,-4 12 0,10-2 0,-8 5 0,25-9 0,-37 25 0,34-22 0,-30 31 0,23-20 0,-2 7 0,2-10 0,12-11 0,1 4 0,11-11 0,0 1 0,-2 4 0,7-10 0,-5 4 0,4 0 0,1-4 0,-4 21 0,7-12 0,2 25 0,-4 2 0,5-7 0,-2 16 0,4 2 0,4-5 0,0 28 0,0-30 0,0 7 0,0-10 0,6 0 0,-5-12 0,17 9 0,-15-8 0,13-1 0,-10-2 0,3-11 0,3-6 0,6 15 0,-2-19 0,7 20 0,-8-23 0,4 12 0,-2-6 0,15 22 0,10-3 0,3 10 0,16 2 0,-9-7 0,11 8 0,-21-24 0,0-1 0,26 21 0,-23-20 0,1-1 0,36 20 0,0-9 0,-31-10 0,1 0 0,-6-12 0,1 1 0,16 16 0,3 1 0,4-11 0,2 0 0,11 13 0,2 0 0,4-6 0,1-2 0,-27-8 0,1 2 0,-1-1 0,28 12 0,0-1 0,-2-3 0,0-1 0,-5 0 0,-3-1 0,-4-1 0,0 0 0,0-4 0,0 1 0,-11-2 0,-1 1 0,4-1 0,-1 0 0,-15-5 0,0-2 0,4-2 0,0 0 0,-5 6 0,0 0 0,4-5 0,2 0 0,6 7 0,1 0 0,0-7 0,1-1 0,9 4 0,1 0 0,-11-3 0,1-1 0,15 1 0,0 0 0,-14-1 0,0-1 0,14-3 0,0-1 0,-15 0 0,0 0 0,9 1 0,0-1 0,-3 1 0,-1-1 0,-5 1 0,-1-1 0,4-4 0,-1 0 0,-9 3 0,-1 0 0,7-7 0,-1 0 0,-11 3 0,0 0 0,9-3 0,-1-2 0,34 1 0,-28 1 0,3-2 0,-5-3 0,1 0 0,10 3 0,2-1 0,-1-10 0,0-1 0,0 11 0,-1 0 0,-4-11 0,-1 0 0,5 8 0,-1 0 0,-15-4 0,0 0 0,13-1 0,2 1 0,-9 4 0,-1 0 0,-5-3 0,0 1 0,14 2 0,-2-1 0,14-10 0,-29 8 0,-2-1 0,24-14 0,10-3 0,-7-5 0,-4 6 0,-24 1 0,-3 10 0,-20-5 0,9 3 0,0-7 0,-9 3 0,9-3 0,-11 8 0,11-6 0,-15 7 0,25-12 0,-17-11 0,9 14 0,10-27 0,-19 32 0,5-12 0,-11 11 0,-10 4 0,10-4 0,-10 7 0,4-4 0,-6 4 0,-3 0 0,2-2 0,-6 6 0,3-3 0,-3 3 0,-1 1 0,-3-4 0,3 2 0,-3-5 0,4 6 0,-1-6 0,1 2 0,-1-3 0,1 0 0,-4 0 0,8-7 0,-6 6 0,6-5 0,-8 5 0,7 1 0,-6-6 0,7 5 0,-7-6 0,1 7 0,0-6 0,1 5 0,2-6 0,3 1 0,-6-2 0,11-5 0,-15 5 0,19-15 0,-14 12 0,9-8 0,-7 13 0,-2 6 0,2-6 0,-2 4 0,-1-1 0,1-2 0,-2 7 0,4-15 0,-1 12 0,-3-5 0,-2 6 0,4 0 0,-5-1 0,8 1 0,-10 0 0,7 0 0,-3 0 0,1 3 0,1-2 0,-5 6 0,2-3 0,1 0 0,-3 3 0,2-3 0,0 0 0,-2 2 0,3-1 0,-4-1 0,0 2 0,0-2 0,0 0 0,-5-6 0,4 3 0,-7-12 0,7 7 0,-7-4 0,7-4 0,-8-7 0,7 2 0,-7-2 0,4 7 0,0 11 0,1-12 0,1 12 0,2-6 0,-6 7 0,6 7 0,-2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09:40:00.667"/>
    </inkml:context>
    <inkml:brush xml:id="br0">
      <inkml:brushProperty name="width" value="0.1" units="cm"/>
      <inkml:brushProperty name="height" value="0.1" units="cm"/>
      <inkml:brushProperty name="color" value="#008C3A"/>
    </inkml:brush>
  </inkml:definitions>
  <inkml:trace contextRef="#ctx0" brushRef="#br0">1945 475 24575,'4'-15'0,"0"-1"0,-4 1 0,-4 0 0,0 4 0,0 0 0,-3 0 0,3 2 0,-3-5 0,2 6 0,-1-3 0,5 3 0,-6 1 0,3-1 0,-4 1 0,1-1 0,-1 1 0,1-1 0,-1 1 0,1 2 0,-1-1 0,1 1 0,-1-2 0,1 3 0,-4-6 0,2 8 0,-5-8 0,2 6 0,-3 0 0,-6-4 0,4 4 0,-4-2 0,6 0 0,-6 1 0,4-3 0,-1-1 0,8 5 0,-7-8 0,7 7 0,-17-9 0,14 6 0,-8 3 0,0-2 0,-2 1 0,-6-3 0,6 3 0,-4-2 0,4 2 0,-17-11 0,9 10 0,-20-11 0,19 17 0,-8-10 0,1 4 0,13 2 0,-12-1 0,15 6 0,-17-6 0,15 4 0,-4-4 0,15 6 0,-4 0 0,1 0 0,-4 0 0,6 0 0,0 0 0,0 0 0,3 0 0,1 0 0,0 0 0,0 0 0,-5 0 0,1 0 0,-6 0 0,5 0 0,-23 6 0,20-4 0,-19 4 0,21-3 0,-10-2 0,4 2 0,-6 1 0,0-3 0,6 4 0,2-5 0,6 3 0,3-2 0,-2 2 0,6 1 0,-3-4 0,0 7 0,3-6 0,-3 2 0,3-3 0,1 0 0,-1 4 0,1-3 0,-1 5 0,-3-5 0,3 6 0,-3-3 0,3 0 0,1 3 0,-1-3 0,1 0 0,-1 3 0,1-6 0,-1 6 0,1-3 0,-1 3 0,1 1 0,-1-4 0,-3 6 0,3-5 0,-3 6 0,3-4 0,1-2 0,-1 1 0,1-1 0,-1 2 0,-3 1 0,3 3 0,-3-3 0,0 6 0,3-9 0,-3 5 0,3-6 0,1 4 0,-1 0 0,1 2 0,-4-1 0,6 2 0,-5-4 0,6 4 0,-4-6 0,4 5 0,-3-6 0,3 4 0,-4-1 0,4 1 0,-3 0 0,7-1 0,-7 1 0,6-1 0,-2 1 0,3-1 0,0 1 0,0-1 0,0 1 0,0-1 0,0 1 0,0-1 0,0 1 0,0 0 0,3 2 0,-2-1 0,6 2 0,-7-4 0,7 4 0,-3 1 0,4 0 0,-4-2 0,3-2 0,-6 3 0,5-3 0,-1 3 0,2-3 0,1 3 0,-1 0 0,1 1 0,-1-1 0,4 0 0,-3-3 0,0 3 0,-1-3 0,-3-1 0,3 1 0,1-1 0,0 4 0,-1-6 0,4 9 0,-3-9 0,7 6 0,2 1 0,6-2 0,0 3 0,4 1 0,-10-6 0,21 8 0,-1 1 0,-1-5 0,-4 1 0,-10-1 0,-6-7 0,5 4 0,-6 1 0,-3-8 0,-1 5 0,-3-7 0,2 3 0,2 1 0,0 1 0,2 1 0,-2-5 0,3 6 0,6-2 0,2-1 0,0 4 0,-2-4 0,-6 0 0,17 0 0,-13-1 0,10-2 0,-14 2 0,-4-3 0,1 0 0,-1 0 0,0 0 0,-3 0 0,6 0 0,-5 0 0,5 0 0,-2 0 0,9 0 0,2 0 0,-1 0 0,6 0 0,-6 0 0,7 0 0,-6 0 0,-2 0 0,-9 0 0,-1 0 0,0 0 0,7 0 0,4 0 0,7 0 0,0 0 0,0 0 0,11 0 0,-15 0 0,7 0 0,-20 0 0,-1 0 0,-3 0 0,2 0 0,-1 0 0,2 0 0,0 0 0,6 0 0,0 0 0,4 0 0,-9-3 0,-1 2 0,0-2 0,7 3 0,-2-4 0,2 3 0,-4-2 0,-5 3 0,2-3 0,-4 2 0,4-6 0,-3 6 0,7-2 0,-7 3 0,3 0 0,-4-3 0,1 2 0,-1-2 0,1-1 0,0 3 0,-1-5 0,1 5 0,-4-6 0,3 3 0,-3-4 0,3 4 0,1-3 0,-1 3 0,1-3 0,-1-1 0,1 1 0,-1-1 0,1 1 0,0-1 0,-1 0 0,1 1 0,-1-1 0,1 1 0,-1-1 0,1 1 0,-1-1 0,1 1 0,-1-1 0,1 1 0,-1-1 0,1 1 0,-4-1 0,3 0 0,-3 1 0,0-4 0,3 3 0,-3-3 0,0 3 0,3 1 0,-6-1 0,6 1 0,-7-1 0,7 1 0,-6-1 0,2 0 0,1 1 0,-3-1 0,2 1 0,-3-1 0,0 1 0,0-1 0,0 1 0,0-1 0,0 1 0,0-1 0,0 1 0,0-1 0,0 4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3:19:39.252"/>
    </inkml:context>
    <inkml:brush xml:id="br0">
      <inkml:brushProperty name="width" value="0.35" units="cm"/>
      <inkml:brushProperty name="height" value="2.1" units="cm"/>
      <inkml:brushProperty name="color" value="#E71224"/>
      <inkml:brushProperty name="inkEffects" value="pencil"/>
    </inkml:brush>
  </inkml:definitions>
  <inkml:trace contextRef="#ctx0" brushRef="#br0">2532 433 16383,'4'-22'0,"-1"3"0,-3 12 0,0 0 0,-6-3 0,1 2 0,-5-1 0,0 2 0,2 0 0,-2 0 0,0-3 0,0 2 0,-4-5 0,0 5 0,-5-6 0,3 6 0,-9-5 0,5 5 0,-7-1 0,-9-1 0,-3-6 0,-1 4 0,-6-6 0,7 7 0,-10 5 0,-11-6 0,9 5 0,1-5 0,14 6 0,15-1 0,-4 2 0,4 1 0,-5 0 0,5 1 0,1 2 0,7-5 0,-1 5 0,-6-2 0,5 3 0,-4 0 0,11-3 0,-10 2 0,12-2 0,-12 3 0,1 0 0,5 0 0,-7 0 0,12 0 0,-6-3 0,2 2 0,-3-2 0,-5-1 0,3 3 0,-19-3 0,12 4 0,-24 0 0,-2-6 0,-3 4 0,-17-17 0,17 16 0,-17-16 0,17 17 0,-7-4 0,10 6 0,-11-6 0,19 4 0,-6-4 0,11 6 0,-4 0 0,1 3 0,-7-2 0,7 9 0,0-5 0,2 2 0,11 0 0,-11-6 0,14 3 0,-12 0 0,19-3 0,-9 7 0,10-7 0,-4 3 0,5-1 0,0-2 0,0 5 0,-5-5 0,4 5 0,-5-2 0,1 7 0,-2-6 0,0 6 0,2-7 0,-1 8 0,-1-3 0,1 3 0,0-5 0,9 0 0,1 0 0,4-3 0,-1 2 0,0 1 0,3 1 0,-2 2 0,5 0 0,-2-3 0,3 9 0,-3-7 0,2 7 0,-2-8 0,3 2 0,0 3 0,0-5 0,0 5 0,0-3 0,0-2 0,0 5 0,3-2 0,-2 8 0,2-4 0,-3 5 0,5 9 0,0-14 0,1 19 0,0-21 0,-5 3 0,5-6 0,-5 0 0,5-2 0,-5 2 0,5-4 0,-2 4 0,0-2 0,2 2 0,-2-3 0,2 0 0,4 0 0,1 0 0,0-3 0,-1 2 0,0-5 0,-2 5 0,5-3 0,13 7 0,8 0 0,5 0 0,-8 0 0,-6-1 0,-10-2 0,10 1 0,-4 0 0,5 1 0,-5-1 0,-2-3 0,-5 4 0,0-8 0,-3 9 0,-1-10 0,-3 4 0,6-1 0,-2-3 0,6 3 0,-3 1 0,5-4 0,12 3 0,-2 1 0,18-3 0,-8 9 0,0-9 0,8 10 0,-24-10 0,7 5 0,-17-6 0,1 0 0,6 0 0,1 0 0,-4 0 0,8 0 0,-13 0 0,13 0 0,-4 0 0,5 0 0,11 0 0,-14 0 0,6 0 0,-18 0 0,8-4 0,-1 3 0,2-3 0,-3 4 0,-4 0 0,3-4 0,5 3 0,5-3 0,11 4 0,-8-4 0,7 3 0,-9-3 0,-6 4 0,14 0 0,-17 0 0,11 0 0,-15 0 0,0 0 0,0 0 0,5 0 0,-4 0 0,5 0 0,-1 0 0,-4-3 0,20-3 0,-17 2 0,27-2 0,-27 6 0,17 0 0,-19-3 0,3 2 0,-5-2 0,-3 0 0,-1 2 0,-4-5 0,8 5 0,-3-5 0,3 6 0,-1-7 0,-2 4 0,3-4 0,5 3 0,2-3 0,-3 6 0,6-7 0,-15 7 0,10-6 0,-3 2 0,-1 1 0,1-3 0,-6 3 0,0 1 0,1-4 0,3 4 0,0-1 0,-3 1 0,7-1 0,-9 3 0,10-6 0,-8 6 0,-1-5 0,0 5 0,-3-5 0,6 2 0,-4-3 0,4 3 0,-6-2 0,0 6 0,0-10 0,0 6 0,-1-6 0,1 3 0,0 0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3:24:50.792"/>
    </inkml:context>
    <inkml:brush xml:id="br0">
      <inkml:brushProperty name="width" value="0.35" units="cm"/>
      <inkml:brushProperty name="height" value="2.1" units="cm"/>
      <inkml:brushProperty name="color" value="#E71224"/>
      <inkml:brushProperty name="inkEffects" value="pencil"/>
    </inkml:brush>
  </inkml:definitions>
  <inkml:trace contextRef="#ctx0" brushRef="#br0">2141 464 16383,'13'-24'0,"-3"3"0,-7 10 0,-2 2 0,2-5 0,-3 6 0,0-3 0,0 0 0,-3 3 0,2-3 0,-6 3 0,0-3 0,-2 3 0,-5-6 0,2 2 0,-3 0 0,0-2 0,0 6 0,3-3 0,-8 2 0,7 2 0,-8-2 0,5 2 0,1-1 0,-6 0 0,-1-1 0,-1 0 0,2 1 0,6 0 0,-1 1 0,-5-2 0,-1 0 0,-7 4 0,-11-5 0,8 4 0,-8-5 0,12 6 0,-1-4 0,6 8 0,-4-8 0,-7 8 0,8-6 0,-6 6 0,21-6 0,0 6 0,3-2 0,-3 3 0,-1 0 0,-9-4 0,5 3 0,-23-4 0,20 5 0,-30 0 0,12 0 0,-28-7 0,-2-1 0,0-1 0,2 2 0,0 7 0,9-6 0,-9 4 0,22-3 0,4 5 0,-1 0 0,8 0 0,-8 0 0,18 0 0,0 0 0,7 0 0,-6 0 0,-2 0 0,1 0 0,0 0 0,1 0 0,5 0 0,-12 0 0,12 0 0,-5 0 0,5 0 0,1 0 0,0 0 0,0 3 0,0-2 0,3 5 0,2-1 0,2 2 0,-3 1 0,3-4 0,-3 3 0,0-3 0,3 3 0,-3 1 0,3-4 0,-3 6 0,3-5 0,-6 6 0,5-3 0,-5 2 0,6-1 0,-3 2 0,0 0 0,2-3 0,-1 3 0,2-4 0,0 1 0,1 3 0,3-3 0,-3 3 0,3-3 0,0 3 0,-3-3 0,6 3 0,-6 0 0,7 0 0,-7 5 0,6-1 0,-2-4 0,3 0 0,0-3 0,0 3 0,0-3 0,0 3 0,0 0 0,0-3 0,0 3 0,0 0 0,3 1 0,1-1 0,4 0 0,-1 0 0,-3-2 0,3 1 0,-6-2 0,6 0 0,-3-1 0,7 1 0,-3-1 0,3 1 0,-3-1 0,-1-3 0,1 3 0,-1-3 0,1 1 0,3 1 0,-3-2 0,6 1 0,-2 1 0,3-2 0,0 4 0,0-4 0,0 3 0,0-3 0,1 0 0,5 8 0,-5-6 0,5 6 0,1-7 0,0 2 0,7-1 0,-6 2 0,4-3 0,-4 3 0,0-7 0,-5 3 0,-4 0 0,-6-3 0,6 5 0,4-5 0,-1 2 0,10 2 0,-10-1 0,4 1 0,-6-1 0,0-1 0,0-2 0,0 2 0,-3 0 0,2-2 0,-2 3 0,0-4 0,2 3 0,-6-2 0,7 2 0,-7 1 0,3-4 0,0 4 0,-3-4 0,3 0 0,0 0 0,1 0 0,3 0 0,0 0 0,6 4 0,-4-3 0,10 3 0,-4-4 0,-1 0 0,6 5 0,5-4 0,10 9 0,0-9 0,-4 10 0,-10-10 0,0 3 0,0 0 0,0-3 0,11 4 0,-15-2 0,25-2 0,-25 2 0,9-3 0,4 0 0,-19 0 0,14 0 0,-18 0 0,-4 0 0,4 0 0,-7 0 0,3 0 0,0 0 0,1 0 0,-1-3 0,4-1 0,-7-1 0,3 2 0,0-4 0,-3 6 0,3-9 0,-3 5 0,-1 1 0,1-2 0,3 1 0,-3-2 0,12-2 0,-6 2 0,3-5 0,-6 7 0,-3-5 0,3 5 0,-3-2 0,3-1 0,-4 4 0,1-2 0,3 1 0,1-2 0,-1-1 0,0 4 0,6-4 0,-7 4 0,7-4 0,-9 0 0,3 0 0,0 1 0,1-1 0,8-4 0,-6 3 0,18-18 0,-14 19 0,14-19 0,-18 22 0,3-8 0,-10 9 0,4-3 0,-6 3 0,2-4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E061-BFC4-3B69-FE7F-D7B73F6BF26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10A595E-1B28-83CB-61D9-B16336CD1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C6DE60F-6F82-E1A4-944F-3465F9BBD86F}"/>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5" name="Fußzeilenplatzhalter 4">
            <a:extLst>
              <a:ext uri="{FF2B5EF4-FFF2-40B4-BE49-F238E27FC236}">
                <a16:creationId xmlns:a16="http://schemas.microsoft.com/office/drawing/2014/main" id="{01FC6B0D-7330-8F0E-5281-8D346D73C0E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7C326C-25D5-B0C8-BEB3-0A6E9F7EDC5B}"/>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180660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F35DD-1744-2189-B389-8EC831D092F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4AC6737-0A09-DD2D-3A6F-771ED01A230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D970E3B-3912-5EF8-337D-5A3EDF6C1A2D}"/>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5" name="Fußzeilenplatzhalter 4">
            <a:extLst>
              <a:ext uri="{FF2B5EF4-FFF2-40B4-BE49-F238E27FC236}">
                <a16:creationId xmlns:a16="http://schemas.microsoft.com/office/drawing/2014/main" id="{ADF4DF91-FC7E-8E95-F51B-0BCF8C24B3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2F0B97-BF46-E4A2-4492-0819B2E9E937}"/>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10776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A4D08ED-3506-5262-A9F2-3971378F47D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027E091-99FC-2513-B8C4-05E5288C479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7226E6-EE26-3CFF-D06C-EF99F42E30C5}"/>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5" name="Fußzeilenplatzhalter 4">
            <a:extLst>
              <a:ext uri="{FF2B5EF4-FFF2-40B4-BE49-F238E27FC236}">
                <a16:creationId xmlns:a16="http://schemas.microsoft.com/office/drawing/2014/main" id="{E23FB47E-B041-68B6-70C9-291A78918CE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09E706-2503-9A2F-DE02-064B5B5E245A}"/>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70728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4A560-497E-9CEA-76FA-5FD262DF3FB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425BB69-A71E-92E4-1772-62FEF4F7EFB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07017F2-0283-3DB8-B935-DE5FA51DC1A8}"/>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5" name="Fußzeilenplatzhalter 4">
            <a:extLst>
              <a:ext uri="{FF2B5EF4-FFF2-40B4-BE49-F238E27FC236}">
                <a16:creationId xmlns:a16="http://schemas.microsoft.com/office/drawing/2014/main" id="{9CCF48DC-C56F-2AA9-79A6-8A6298112F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59AEBAD-CBBB-CB74-D3BD-FDB0B0FCA0C4}"/>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247518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0C8A2-A4C9-A427-DFE1-3C3368FF559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F83EB13-6188-35FE-C44E-3D6B5BFA1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6443893-5053-677E-E3D1-75C6F0E7419A}"/>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5" name="Fußzeilenplatzhalter 4">
            <a:extLst>
              <a:ext uri="{FF2B5EF4-FFF2-40B4-BE49-F238E27FC236}">
                <a16:creationId xmlns:a16="http://schemas.microsoft.com/office/drawing/2014/main" id="{D0AD068A-1F90-2FA8-A65C-E6C25C7669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FA68EB-6CF9-C7A6-9446-E5AFFBA51C42}"/>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44039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69D32-565A-B7AF-EA75-5E3A89A64E3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9C90688-9C26-BDAA-02BE-657C6331B7F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45C3576-6A4B-C852-DB3B-C2F5111CFB0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C4CD108-2742-1800-2387-E0130E62C640}"/>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6" name="Fußzeilenplatzhalter 5">
            <a:extLst>
              <a:ext uri="{FF2B5EF4-FFF2-40B4-BE49-F238E27FC236}">
                <a16:creationId xmlns:a16="http://schemas.microsoft.com/office/drawing/2014/main" id="{A3400FDC-7EA1-1C08-E5DE-FEFDD2AAD90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DCC68EE-4722-2EC8-49AB-DF650747C426}"/>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402656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B8AAC-8647-68BD-D2F3-EEB682FECA1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AA148B5-603F-8994-E6D9-0AC5AAC65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E5D9D79-464C-2A3C-8BBC-C6D0309CE64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38E4E15-B56C-F9EC-539D-97D6CC3A2D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5BACF55-E750-8249-EA82-EFB3C7DA2F6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263CD85-8E2D-BF7F-3B10-2917F7DDD69C}"/>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8" name="Fußzeilenplatzhalter 7">
            <a:extLst>
              <a:ext uri="{FF2B5EF4-FFF2-40B4-BE49-F238E27FC236}">
                <a16:creationId xmlns:a16="http://schemas.microsoft.com/office/drawing/2014/main" id="{F4AF9DCE-9B30-35F4-29AE-0F8FB10F403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7A73F70-C7AC-8C5C-5091-EE7E1932A79F}"/>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320866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7C27A-FD64-2574-1F42-B5E897DD7AF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3BA0143-9150-45D2-CB27-D413BF833F20}"/>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4" name="Fußzeilenplatzhalter 3">
            <a:extLst>
              <a:ext uri="{FF2B5EF4-FFF2-40B4-BE49-F238E27FC236}">
                <a16:creationId xmlns:a16="http://schemas.microsoft.com/office/drawing/2014/main" id="{9BD3D573-5D75-B062-2A21-0759ECF7108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E459071-A3D7-7333-8F2A-6FBE8B32F573}"/>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81445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5922444-8F8F-E152-8A48-D787F390B722}"/>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3" name="Fußzeilenplatzhalter 2">
            <a:extLst>
              <a:ext uri="{FF2B5EF4-FFF2-40B4-BE49-F238E27FC236}">
                <a16:creationId xmlns:a16="http://schemas.microsoft.com/office/drawing/2014/main" id="{452863C8-EF92-B9A0-D647-9D0543EB7E6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F97B7C6-3CB3-02D3-427D-CC30DED4DF36}"/>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354596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9DDDB-3B3E-0C2E-B3A1-ACBC5165DCE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42F285B-CFCC-EADC-2281-A15A03AE8F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BA5E358-64BE-A863-76D9-77D54AD39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3DA5766-7D24-317C-C147-F93766CAD56A}"/>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6" name="Fußzeilenplatzhalter 5">
            <a:extLst>
              <a:ext uri="{FF2B5EF4-FFF2-40B4-BE49-F238E27FC236}">
                <a16:creationId xmlns:a16="http://schemas.microsoft.com/office/drawing/2014/main" id="{6BFBE834-2659-D40D-6707-6245D4DCC9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C537702-1E9D-6870-FAED-3907F81AA783}"/>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415701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EACE1-E898-A814-E7BF-9F22F365875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392EF65-BA50-A2EC-E503-655329FE91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2461B56-129A-E4C9-4007-19DEA3EBA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A217876-EAE4-A8B8-0F1E-FC33234D6AB9}"/>
              </a:ext>
            </a:extLst>
          </p:cNvPr>
          <p:cNvSpPr>
            <a:spLocks noGrp="1"/>
          </p:cNvSpPr>
          <p:nvPr>
            <p:ph type="dt" sz="half" idx="10"/>
          </p:nvPr>
        </p:nvSpPr>
        <p:spPr/>
        <p:txBody>
          <a:bodyPr/>
          <a:lstStyle/>
          <a:p>
            <a:fld id="{2B2929D5-4A8E-CB44-8713-A2C9A8968251}" type="datetimeFigureOut">
              <a:rPr lang="de-DE" smtClean="0"/>
              <a:t>23.01.25</a:t>
            </a:fld>
            <a:endParaRPr lang="de-DE"/>
          </a:p>
        </p:txBody>
      </p:sp>
      <p:sp>
        <p:nvSpPr>
          <p:cNvPr id="6" name="Fußzeilenplatzhalter 5">
            <a:extLst>
              <a:ext uri="{FF2B5EF4-FFF2-40B4-BE49-F238E27FC236}">
                <a16:creationId xmlns:a16="http://schemas.microsoft.com/office/drawing/2014/main" id="{876896A9-AFFB-1488-3453-72142079E55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F8DBC7-E7CE-CB88-2CD1-534F065A94EF}"/>
              </a:ext>
            </a:extLst>
          </p:cNvPr>
          <p:cNvSpPr>
            <a:spLocks noGrp="1"/>
          </p:cNvSpPr>
          <p:nvPr>
            <p:ph type="sldNum" sz="quarter" idx="12"/>
          </p:nvPr>
        </p:nvSpPr>
        <p:spPr/>
        <p:txBody>
          <a:bodyPr/>
          <a:lstStyle/>
          <a:p>
            <a:fld id="{EEF1817A-B169-AE4E-9F24-3EE14B9E17A9}" type="slidenum">
              <a:rPr lang="de-DE" smtClean="0"/>
              <a:t>‹Nr.›</a:t>
            </a:fld>
            <a:endParaRPr lang="de-DE"/>
          </a:p>
        </p:txBody>
      </p:sp>
    </p:spTree>
    <p:extLst>
      <p:ext uri="{BB962C8B-B14F-4D97-AF65-F5344CB8AC3E}">
        <p14:creationId xmlns:p14="http://schemas.microsoft.com/office/powerpoint/2010/main" val="191459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41B314B-E0AA-6262-B9EF-5FDBDF31F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B236933-24A4-D142-E6A0-BA1DFEBE6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B241DE9-9E62-B751-FCFD-CF4EFD669C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929D5-4A8E-CB44-8713-A2C9A8968251}" type="datetimeFigureOut">
              <a:rPr lang="de-DE" smtClean="0"/>
              <a:t>23.01.25</a:t>
            </a:fld>
            <a:endParaRPr lang="de-DE"/>
          </a:p>
        </p:txBody>
      </p:sp>
      <p:sp>
        <p:nvSpPr>
          <p:cNvPr id="5" name="Fußzeilenplatzhalter 4">
            <a:extLst>
              <a:ext uri="{FF2B5EF4-FFF2-40B4-BE49-F238E27FC236}">
                <a16:creationId xmlns:a16="http://schemas.microsoft.com/office/drawing/2014/main" id="{DBF77358-CABD-7895-8179-A302EDDD1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C6E205D-515D-3D49-C172-BC21D27A7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817A-B169-AE4E-9F24-3EE14B9E17A9}" type="slidenum">
              <a:rPr lang="de-DE" smtClean="0"/>
              <a:t>‹Nr.›</a:t>
            </a:fld>
            <a:endParaRPr lang="de-DE"/>
          </a:p>
        </p:txBody>
      </p:sp>
    </p:spTree>
    <p:extLst>
      <p:ext uri="{BB962C8B-B14F-4D97-AF65-F5344CB8AC3E}">
        <p14:creationId xmlns:p14="http://schemas.microsoft.com/office/powerpoint/2010/main" val="679880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eur-lex.europa.eu/legal-content/DE/TXT/?uri=OJ:C_20240756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up.zoll.de/wup_online/matrix.php?landinfo=IS&amp;stichtag=06.01.2025&amp;gruppen_id=19&amp;position"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axation-customs.ec.europa.eu/system/files/2024-12/Matrix.pdf" TargetMode="External"/><Relationship Id="rId2" Type="http://schemas.openxmlformats.org/officeDocument/2006/relationships/hyperlink" Target="https://taxation-customs.ec.europa.eu/document/download/45042c51-625d-47ec-b536-a2a64841c50b_en?filename=Decision%202_2024.pdf&amp;prefLang=de"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eur-lex.europa.eu/legal-content/DE/TXT/PDF/?uri=OJ:L_20240039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emf"/><Relationship Id="rId5" Type="http://schemas.openxmlformats.org/officeDocument/2006/relationships/customXml" Target="../ink/ink2.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4.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70.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eur-lex.europa.eu/legal-content/DE/TXT/PDF/?uri=OJ:L:2013:054:FUL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ustomXml" Target="../ink/ink10.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customXml" Target="../ink/ink11.xml"/><Relationship Id="rId7"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customXml" Target="../ink/ink1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eur-lex.europa.eu/legal-content/DE/TXT/PDF/?uri=CELEX:52021XC1015(01)&amp;from=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taxation-customs.ec.europa.eu/document/download/45042c51-625d-47ec-b536-a2a64841c50b_en?filename=Decision%202_2024.pdf&amp;prefLang=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0CB86-714D-9F77-79CA-948F9F990442}"/>
              </a:ext>
            </a:extLst>
          </p:cNvPr>
          <p:cNvSpPr>
            <a:spLocks noGrp="1"/>
          </p:cNvSpPr>
          <p:nvPr>
            <p:ph type="ctrTitle"/>
          </p:nvPr>
        </p:nvSpPr>
        <p:spPr/>
        <p:txBody>
          <a:bodyPr/>
          <a:lstStyle/>
          <a:p>
            <a:r>
              <a:rPr lang="de-AT" sz="1800" b="1" kern="100" dirty="0">
                <a:effectLst/>
                <a:highlight>
                  <a:srgbClr val="00FFFF"/>
                </a:highlight>
                <a:latin typeface="Aptos Mono" panose="020B0009020202020204" pitchFamily="49" charset="0"/>
                <a:ea typeface="Calibri" panose="020F0502020204030204" pitchFamily="34" charset="0"/>
                <a:cs typeface="Times New Roman" panose="02020603050405020304" pitchFamily="18" charset="0"/>
              </a:rPr>
              <a:t>Bekanntmachung der Kommission betreffend die Anwendung des Regionalen Übereinkommens über Pan-Europa-Mittelmeer-Präferenzursprungsregeln oder der Protokolle zu Ursprungsregeln, die eine diagonale Kumulierung zwischen den Vertragsparteien dieses Übereinkommens vorsehen</a:t>
            </a:r>
            <a:br>
              <a:rPr lang="de-A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de-DE" dirty="0"/>
          </a:p>
        </p:txBody>
      </p:sp>
      <p:pic>
        <p:nvPicPr>
          <p:cNvPr id="5" name="Grafik 4" descr="Ein Bild, das Text, Screenshot, Rechteck, Farbigkeit enthält.&#10;&#10;Automatisch generierte Beschreibung">
            <a:extLst>
              <a:ext uri="{FF2B5EF4-FFF2-40B4-BE49-F238E27FC236}">
                <a16:creationId xmlns:a16="http://schemas.microsoft.com/office/drawing/2014/main" id="{1C957AAF-553A-7093-7A3C-4D0C39169F81}"/>
              </a:ext>
            </a:extLst>
          </p:cNvPr>
          <p:cNvPicPr>
            <a:picLocks noChangeAspect="1"/>
          </p:cNvPicPr>
          <p:nvPr/>
        </p:nvPicPr>
        <p:blipFill>
          <a:blip r:embed="rId2"/>
          <a:stretch>
            <a:fillRect/>
          </a:stretch>
        </p:blipFill>
        <p:spPr>
          <a:xfrm>
            <a:off x="1684638" y="3015049"/>
            <a:ext cx="9144000" cy="3600236"/>
          </a:xfrm>
          <a:prstGeom prst="rect">
            <a:avLst/>
          </a:prstGeom>
        </p:spPr>
      </p:pic>
      <p:pic>
        <p:nvPicPr>
          <p:cNvPr id="3" name="Bild 3">
            <a:extLst>
              <a:ext uri="{FF2B5EF4-FFF2-40B4-BE49-F238E27FC236}">
                <a16:creationId xmlns:a16="http://schemas.microsoft.com/office/drawing/2014/main" id="{09A0DF62-A650-5D0E-90E6-5F52E6E21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2847219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79181-C37F-710A-8A5C-C6B268FFEBF2}"/>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rPr>
              <a:t>Grundlage der Tabellen</a:t>
            </a:r>
            <a:endParaRPr lang="de-DE" sz="2800" b="1" dirty="0">
              <a:solidFill>
                <a:srgbClr val="00B0F0"/>
              </a:solidFill>
            </a:endParaRPr>
          </a:p>
        </p:txBody>
      </p:sp>
      <p:sp>
        <p:nvSpPr>
          <p:cNvPr id="3" name="Inhaltsplatzhalter 2">
            <a:extLst>
              <a:ext uri="{FF2B5EF4-FFF2-40B4-BE49-F238E27FC236}">
                <a16:creationId xmlns:a16="http://schemas.microsoft.com/office/drawing/2014/main" id="{0406CD42-195F-5E56-D8B5-34B1511B7A15}"/>
              </a:ext>
            </a:extLst>
          </p:cNvPr>
          <p:cNvSpPr>
            <a:spLocks noGrp="1"/>
          </p:cNvSpPr>
          <p:nvPr>
            <p:ph idx="1"/>
          </p:nvPr>
        </p:nvSpPr>
        <p:spPr/>
        <p:txBody>
          <a:bodyPr/>
          <a:lstStyle/>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Die in Tabelle 2 genannten Daten beziehen sich auf: </a:t>
            </a: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 – Das Datum der Anwendung der diagonalen Kumulierung auf Grundlage von Artikel 3 des Anhangs I des Übereinkommens, wenn das betreffende Freihandelsabkommen auf das Übereinkommen verweist. In diesem Fall wird dem Datum ein „(C)“ vorangestellt; </a:t>
            </a: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 – Das Datum der Anwendung der dem Übereinkommen vorausgegangenen Protokolle über Ursprungsregeln, die dem betreffenden Freihandelsabkommen beigefügt sind und eine diagonale Kumulierung vorsehen, in anderen Fällen; </a:t>
            </a: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 – Das Datum der Anwendung der diagonalen Kumulierung auf der Grundlage von Artikel 7 des Anhangs I des Übereinkommens, geändert durch den Beschluss Nr. 1/2023 des Gemeinsamen Ausschusses des Übereinkommens vom 7. Dezember 2023 In diesem Fall ist dem Datum ein „(R)“ vorangestellt. </a:t>
            </a:r>
          </a:p>
          <a:p>
            <a:endParaRPr lang="de-DE" dirty="0"/>
          </a:p>
        </p:txBody>
      </p:sp>
      <p:pic>
        <p:nvPicPr>
          <p:cNvPr id="4" name="Bild 3">
            <a:extLst>
              <a:ext uri="{FF2B5EF4-FFF2-40B4-BE49-F238E27FC236}">
                <a16:creationId xmlns:a16="http://schemas.microsoft.com/office/drawing/2014/main" id="{A5732770-13DB-24C4-B501-2BBEA11F3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98181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9FB89-5934-EA9B-481C-9788186C8A08}"/>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rPr>
              <a:t>Grundlage der Tabellen</a:t>
            </a:r>
            <a:endParaRPr lang="de-DE" sz="2800" dirty="0">
              <a:solidFill>
                <a:srgbClr val="00B0F0"/>
              </a:solidFill>
            </a:endParaRPr>
          </a:p>
        </p:txBody>
      </p:sp>
      <p:sp>
        <p:nvSpPr>
          <p:cNvPr id="3" name="Inhaltsplatzhalter 2">
            <a:extLst>
              <a:ext uri="{FF2B5EF4-FFF2-40B4-BE49-F238E27FC236}">
                <a16:creationId xmlns:a16="http://schemas.microsoft.com/office/drawing/2014/main" id="{6F786C5B-E73E-B245-9DCB-357A4286EC8F}"/>
              </a:ext>
            </a:extLst>
          </p:cNvPr>
          <p:cNvSpPr>
            <a:spLocks noGrp="1"/>
          </p:cNvSpPr>
          <p:nvPr>
            <p:ph idx="1"/>
          </p:nvPr>
        </p:nvSpPr>
        <p:spPr/>
        <p:txBody>
          <a:bodyPr/>
          <a:lstStyle/>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In Tabelle 3 beziehen sich die genannten Daten auf das Datum der Anwendung der Protokolle über Ursprungsregeln, die eine diagonale Kumulierung vorsehen, die den Freihandelsabkommen zwischen der EU, der Türkei und den Teilnehmern des Stabilisierungs- und Assoziierungsprozesses der EU beigefügt sind. Jedes Mal, wenn in dieser Tabelle in einem Freihandelsabkommen zwischen Vertragsparteien auf das Übereinkommen Bezug genommen wird, wird in Tabelle 2 ein Datum hinzugefügt, dem je nach Fall ein „(C)“ und/oder „(R)“ vorangestellt ist. </a:t>
            </a:r>
          </a:p>
          <a:p>
            <a:pPr algn="just"/>
            <a:endParaRPr lang="de-AT" sz="1800" kern="100" dirty="0">
              <a:latin typeface="Aptos Mono" panose="020B0009020202020204" pitchFamily="49" charset="0"/>
              <a:ea typeface="Calibri" panose="020F0502020204030204" pitchFamily="34" charset="0"/>
              <a:cs typeface="Times New Roman" panose="02020603050405020304" pitchFamily="18" charset="0"/>
            </a:endParaRP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hlinkClick r:id="rId2"/>
              </a:rPr>
              <a:t>https://eur-lex.europa.eu/legal-content/DE/TXT/?uri=OJ:C_202407561</a:t>
            </a:r>
            <a:endParaRPr lang="de-AT" sz="1800" kern="100" dirty="0">
              <a:effectLst/>
              <a:latin typeface="Aptos Mono" panose="020B0009020202020204" pitchFamily="49" charset="0"/>
              <a:ea typeface="Calibri" panose="020F0502020204030204" pitchFamily="34" charset="0"/>
              <a:cs typeface="Times New Roman" panose="02020603050405020304" pitchFamily="18" charset="0"/>
            </a:endParaRPr>
          </a:p>
          <a:p>
            <a:pPr marL="0" indent="0" algn="just">
              <a:buNone/>
            </a:pPr>
            <a:endParaRPr lang="de-AT" sz="1800" kern="100" dirty="0">
              <a:effectLst/>
              <a:latin typeface="Aptos Mono" panose="020B0009020202020204" pitchFamily="49" charset="0"/>
              <a:ea typeface="Calibri" panose="020F0502020204030204" pitchFamily="34" charset="0"/>
              <a:cs typeface="Times New Roman" panose="02020603050405020304" pitchFamily="18" charset="0"/>
            </a:endParaRPr>
          </a:p>
          <a:p>
            <a:endParaRPr lang="de-DE" dirty="0"/>
          </a:p>
        </p:txBody>
      </p:sp>
      <p:pic>
        <p:nvPicPr>
          <p:cNvPr id="4" name="Bild 3">
            <a:extLst>
              <a:ext uri="{FF2B5EF4-FFF2-40B4-BE49-F238E27FC236}">
                <a16:creationId xmlns:a16="http://schemas.microsoft.com/office/drawing/2014/main" id="{EAFBECF4-8C01-19AB-8E74-0CED79E38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319004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7D002-6C65-D478-627D-413D1303F1CE}"/>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rPr>
              <a:t>Zollunion Türkei</a:t>
            </a:r>
          </a:p>
        </p:txBody>
      </p:sp>
      <p:sp>
        <p:nvSpPr>
          <p:cNvPr id="3" name="Inhaltsplatzhalter 2">
            <a:extLst>
              <a:ext uri="{FF2B5EF4-FFF2-40B4-BE49-F238E27FC236}">
                <a16:creationId xmlns:a16="http://schemas.microsoft.com/office/drawing/2014/main" id="{262CF7F8-F180-048A-F67E-AEAB98CD2A36}"/>
              </a:ext>
            </a:extLst>
          </p:cNvPr>
          <p:cNvSpPr>
            <a:spLocks noGrp="1"/>
          </p:cNvSpPr>
          <p:nvPr>
            <p:ph idx="1"/>
          </p:nvPr>
        </p:nvSpPr>
        <p:spPr/>
        <p:txBody>
          <a:bodyPr/>
          <a:lstStyle/>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Es wird ferner daran erinnert, dass Vormaterialien mit Ursprung in der Türkei, die unter die Zollunion EU-Türkei fallen, für die Zwecke der diagonalen Kumulierung zwischen der Europäischen Union und den am Stabilisierungs- und Assoziierungsprozess teilnehmenden Ländern, mit denen ein Ursprungsprotokoll in Kraft ist, als Ursprungsvormaterialien aufgenommen werden können.</a:t>
            </a:r>
          </a:p>
          <a:p>
            <a:endParaRPr lang="de-DE" dirty="0"/>
          </a:p>
        </p:txBody>
      </p:sp>
      <p:pic>
        <p:nvPicPr>
          <p:cNvPr id="4" name="Bild 3">
            <a:extLst>
              <a:ext uri="{FF2B5EF4-FFF2-40B4-BE49-F238E27FC236}">
                <a16:creationId xmlns:a16="http://schemas.microsoft.com/office/drawing/2014/main" id="{272F0D5C-C2B1-1330-884B-B3907D91A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322338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8252D-4DF4-9B2C-2780-C136E029B85C}"/>
              </a:ext>
            </a:extLst>
          </p:cNvPr>
          <p:cNvSpPr>
            <a:spLocks noGrp="1"/>
          </p:cNvSpPr>
          <p:nvPr>
            <p:ph type="title"/>
          </p:nvPr>
        </p:nvSpPr>
        <p:spPr>
          <a:xfrm>
            <a:off x="718458" y="611456"/>
            <a:ext cx="10515600" cy="1325563"/>
          </a:xfrm>
        </p:spPr>
        <p:txBody>
          <a:bodyPr>
            <a:normAutofit/>
          </a:bodyPr>
          <a:lstStyle/>
          <a:p>
            <a:r>
              <a:rPr lang="de-DE" sz="2800" dirty="0">
                <a:solidFill>
                  <a:srgbClr val="00B0F0"/>
                </a:solidFill>
                <a:latin typeface="Aptos Mono" panose="020B0009020202020204" pitchFamily="49" charset="0"/>
              </a:rPr>
              <a:t>Tab.1: Vereinfachter Überblick über diagonale Kumulierungsmöglichkeiten in der Pan-Euro-</a:t>
            </a:r>
            <a:r>
              <a:rPr lang="de-DE" sz="2800" dirty="0" err="1">
                <a:solidFill>
                  <a:srgbClr val="00B0F0"/>
                </a:solidFill>
                <a:latin typeface="Aptos Mono" panose="020B0009020202020204" pitchFamily="49" charset="0"/>
              </a:rPr>
              <a:t>Med</a:t>
            </a:r>
            <a:r>
              <a:rPr lang="de-DE" sz="2800" dirty="0">
                <a:solidFill>
                  <a:srgbClr val="00B0F0"/>
                </a:solidFill>
                <a:latin typeface="Aptos Mono" panose="020B0009020202020204" pitchFamily="49" charset="0"/>
              </a:rPr>
              <a:t> Zone</a:t>
            </a:r>
          </a:p>
        </p:txBody>
      </p:sp>
      <p:pic>
        <p:nvPicPr>
          <p:cNvPr id="8" name="Inhaltsplatzhalter 7" descr="Ein Bild, das Text, Zahl, parallel, Quittung enthält.&#10;&#10;Automatisch generierte Beschreibung">
            <a:extLst>
              <a:ext uri="{FF2B5EF4-FFF2-40B4-BE49-F238E27FC236}">
                <a16:creationId xmlns:a16="http://schemas.microsoft.com/office/drawing/2014/main" id="{87A39FF0-102D-57C6-790B-C234C43E6C89}"/>
              </a:ext>
            </a:extLst>
          </p:cNvPr>
          <p:cNvPicPr>
            <a:picLocks noGrp="1" noChangeAspect="1"/>
          </p:cNvPicPr>
          <p:nvPr>
            <p:ph idx="1"/>
          </p:nvPr>
        </p:nvPicPr>
        <p:blipFill>
          <a:blip r:embed="rId2"/>
          <a:stretch>
            <a:fillRect/>
          </a:stretch>
        </p:blipFill>
        <p:spPr>
          <a:xfrm>
            <a:off x="838200" y="1825625"/>
            <a:ext cx="10752117" cy="4551424"/>
          </a:xfrm>
        </p:spPr>
      </p:pic>
      <p:pic>
        <p:nvPicPr>
          <p:cNvPr id="3" name="Bild 3">
            <a:extLst>
              <a:ext uri="{FF2B5EF4-FFF2-40B4-BE49-F238E27FC236}">
                <a16:creationId xmlns:a16="http://schemas.microsoft.com/office/drawing/2014/main" id="{C19C2A1F-74AE-1B46-9E80-CD55B1CB8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28621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EF49-BDEB-48B7-71EC-2A627909EFA0}"/>
              </a:ext>
            </a:extLst>
          </p:cNvPr>
          <p:cNvSpPr>
            <a:spLocks noGrp="1"/>
          </p:cNvSpPr>
          <p:nvPr>
            <p:ph type="title"/>
          </p:nvPr>
        </p:nvSpPr>
        <p:spPr>
          <a:xfrm>
            <a:off x="838200" y="838200"/>
            <a:ext cx="10515600" cy="852488"/>
          </a:xfrm>
        </p:spPr>
        <p:txBody>
          <a:bodyPr>
            <a:normAutofit fontScale="90000"/>
          </a:bodyPr>
          <a:lstStyle/>
          <a:p>
            <a:r>
              <a:rPr lang="de-DE" sz="2800" dirty="0">
                <a:solidFill>
                  <a:srgbClr val="00B0F0"/>
                </a:solidFill>
                <a:latin typeface="Aptos Mono" panose="020B0009020202020204" pitchFamily="49" charset="0"/>
              </a:rPr>
              <a:t>Tab.2: Geltungsbeginn der Ursprungsregeln für die diagonale Kumulierung in der Pan-Europa-Mittelmeer Zone (1) </a:t>
            </a:r>
            <a:r>
              <a:rPr lang="de-DE" sz="1300" dirty="0">
                <a:solidFill>
                  <a:srgbClr val="00B0F0"/>
                </a:solidFill>
                <a:latin typeface="Aptos Mono" panose="020B0009020202020204" pitchFamily="49" charset="0"/>
                <a:hlinkClick r:id="rId2"/>
              </a:rPr>
              <a:t>https://wup.zoll.de/wup_online/matrix.php?landinfo=IS&amp;stichtag=06.01.2025&amp;gruppen_id=19&amp;position</a:t>
            </a:r>
            <a:br>
              <a:rPr lang="de-DE" sz="1300" dirty="0">
                <a:solidFill>
                  <a:srgbClr val="00B0F0"/>
                </a:solidFill>
                <a:latin typeface="Aptos Mono" panose="020B0009020202020204" pitchFamily="49" charset="0"/>
              </a:rPr>
            </a:br>
            <a:br>
              <a:rPr lang="de-DE" sz="1300" dirty="0">
                <a:solidFill>
                  <a:srgbClr val="00B0F0"/>
                </a:solidFill>
                <a:latin typeface="Aptos Mono" panose="020B0009020202020204" pitchFamily="49" charset="0"/>
              </a:rPr>
            </a:br>
            <a:endParaRPr lang="de-DE" sz="1300" dirty="0">
              <a:solidFill>
                <a:srgbClr val="00B0F0"/>
              </a:solidFill>
            </a:endParaRPr>
          </a:p>
        </p:txBody>
      </p:sp>
      <p:pic>
        <p:nvPicPr>
          <p:cNvPr id="6" name="Inhaltsplatzhalter 5" descr="Ein Bild, das Text, Quittung, Schwarzweiß, parallel enthält.&#10;&#10;Automatisch generierte Beschreibung">
            <a:extLst>
              <a:ext uri="{FF2B5EF4-FFF2-40B4-BE49-F238E27FC236}">
                <a16:creationId xmlns:a16="http://schemas.microsoft.com/office/drawing/2014/main" id="{65F95019-1B41-DBB1-5B16-7BFD0D80C944}"/>
              </a:ext>
            </a:extLst>
          </p:cNvPr>
          <p:cNvPicPr>
            <a:picLocks noGrp="1" noChangeAspect="1"/>
          </p:cNvPicPr>
          <p:nvPr>
            <p:ph idx="1"/>
          </p:nvPr>
        </p:nvPicPr>
        <p:blipFill>
          <a:blip r:embed="rId3"/>
          <a:stretch>
            <a:fillRect/>
          </a:stretch>
        </p:blipFill>
        <p:spPr>
          <a:xfrm>
            <a:off x="172996" y="1825624"/>
            <a:ext cx="11924270" cy="4871737"/>
          </a:xfrm>
        </p:spPr>
      </p:pic>
      <p:pic>
        <p:nvPicPr>
          <p:cNvPr id="3" name="Bild 3">
            <a:extLst>
              <a:ext uri="{FF2B5EF4-FFF2-40B4-BE49-F238E27FC236}">
                <a16:creationId xmlns:a16="http://schemas.microsoft.com/office/drawing/2014/main" id="{DA4AEDA9-1062-FCBC-E7F6-4AA262677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286219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EF49-BDEB-48B7-71EC-2A627909EFA0}"/>
              </a:ext>
            </a:extLst>
          </p:cNvPr>
          <p:cNvSpPr>
            <a:spLocks noGrp="1"/>
          </p:cNvSpPr>
          <p:nvPr>
            <p:ph type="title"/>
          </p:nvPr>
        </p:nvSpPr>
        <p:spPr>
          <a:xfrm>
            <a:off x="801688" y="500062"/>
            <a:ext cx="10515600" cy="1325563"/>
          </a:xfrm>
        </p:spPr>
        <p:txBody>
          <a:bodyPr>
            <a:normAutofit/>
          </a:bodyPr>
          <a:lstStyle/>
          <a:p>
            <a:r>
              <a:rPr lang="de-DE" sz="2800" dirty="0">
                <a:solidFill>
                  <a:srgbClr val="00B0F0"/>
                </a:solidFill>
                <a:latin typeface="Aptos Mono" panose="020B0009020202020204" pitchFamily="49" charset="0"/>
              </a:rPr>
              <a:t>Tab.2: Geltungsbeginn der Ursprungsregeln für die diagonale Kumulierung in der Pan-Europa-Mittelmeer Zone (2)</a:t>
            </a:r>
            <a:endParaRPr lang="de-DE" sz="2800" dirty="0">
              <a:solidFill>
                <a:srgbClr val="00B0F0"/>
              </a:solidFill>
            </a:endParaRPr>
          </a:p>
        </p:txBody>
      </p:sp>
      <p:pic>
        <p:nvPicPr>
          <p:cNvPr id="7" name="Inhaltsplatzhalter 6" descr="Ein Bild, das Text, Kreuzworträtsel, Quittung enthält.&#10;&#10;Automatisch generierte Beschreibung">
            <a:extLst>
              <a:ext uri="{FF2B5EF4-FFF2-40B4-BE49-F238E27FC236}">
                <a16:creationId xmlns:a16="http://schemas.microsoft.com/office/drawing/2014/main" id="{FFFFC7A4-D508-5D01-2AA5-4AF4D289D048}"/>
              </a:ext>
            </a:extLst>
          </p:cNvPr>
          <p:cNvPicPr>
            <a:picLocks noGrp="1" noChangeAspect="1"/>
          </p:cNvPicPr>
          <p:nvPr>
            <p:ph idx="1"/>
          </p:nvPr>
        </p:nvPicPr>
        <p:blipFill>
          <a:blip r:embed="rId2"/>
          <a:stretch>
            <a:fillRect/>
          </a:stretch>
        </p:blipFill>
        <p:spPr>
          <a:xfrm>
            <a:off x="284205" y="1825625"/>
            <a:ext cx="11664779" cy="4921164"/>
          </a:xfrm>
        </p:spPr>
      </p:pic>
      <p:pic>
        <p:nvPicPr>
          <p:cNvPr id="3" name="Bild 3">
            <a:extLst>
              <a:ext uri="{FF2B5EF4-FFF2-40B4-BE49-F238E27FC236}">
                <a16:creationId xmlns:a16="http://schemas.microsoft.com/office/drawing/2014/main" id="{D48E1B5A-3BAE-2240-A21A-CC9641EC6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91990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EF49-BDEB-48B7-71EC-2A627909EFA0}"/>
              </a:ext>
            </a:extLst>
          </p:cNvPr>
          <p:cNvSpPr>
            <a:spLocks noGrp="1"/>
          </p:cNvSpPr>
          <p:nvPr>
            <p:ph type="title"/>
          </p:nvPr>
        </p:nvSpPr>
        <p:spPr>
          <a:xfrm>
            <a:off x="718458" y="500061"/>
            <a:ext cx="10515600" cy="1325563"/>
          </a:xfrm>
        </p:spPr>
        <p:txBody>
          <a:bodyPr>
            <a:normAutofit/>
          </a:bodyPr>
          <a:lstStyle/>
          <a:p>
            <a:r>
              <a:rPr lang="de-DE" sz="2800" dirty="0">
                <a:solidFill>
                  <a:srgbClr val="00B0F0"/>
                </a:solidFill>
                <a:latin typeface="Aptos Mono" panose="020B0009020202020204" pitchFamily="49" charset="0"/>
              </a:rPr>
              <a:t>Tab.2: Geltungsbeginn der Ursprungsregeln für die diagonale Kumulierung in der Pan-Europa-Mittelmeer Zone (3)</a:t>
            </a:r>
            <a:endParaRPr lang="de-DE" sz="2800" dirty="0">
              <a:solidFill>
                <a:srgbClr val="00B0F0"/>
              </a:solidFill>
            </a:endParaRPr>
          </a:p>
        </p:txBody>
      </p:sp>
      <p:pic>
        <p:nvPicPr>
          <p:cNvPr id="7" name="Inhaltsplatzhalter 6" descr="Ein Bild, das Text, Kreuzworträtsel, Zahl, Quittung enthält.&#10;&#10;Automatisch generierte Beschreibung">
            <a:extLst>
              <a:ext uri="{FF2B5EF4-FFF2-40B4-BE49-F238E27FC236}">
                <a16:creationId xmlns:a16="http://schemas.microsoft.com/office/drawing/2014/main" id="{466EEA72-BC05-67A4-7902-060D2BBEF9AF}"/>
              </a:ext>
            </a:extLst>
          </p:cNvPr>
          <p:cNvPicPr>
            <a:picLocks noGrp="1" noChangeAspect="1"/>
          </p:cNvPicPr>
          <p:nvPr>
            <p:ph idx="1"/>
          </p:nvPr>
        </p:nvPicPr>
        <p:blipFill>
          <a:blip r:embed="rId2"/>
          <a:stretch>
            <a:fillRect/>
          </a:stretch>
        </p:blipFill>
        <p:spPr>
          <a:xfrm>
            <a:off x="407773" y="1825624"/>
            <a:ext cx="11664778" cy="5032375"/>
          </a:xfrm>
        </p:spPr>
      </p:pic>
      <p:pic>
        <p:nvPicPr>
          <p:cNvPr id="3" name="Bild 3">
            <a:extLst>
              <a:ext uri="{FF2B5EF4-FFF2-40B4-BE49-F238E27FC236}">
                <a16:creationId xmlns:a16="http://schemas.microsoft.com/office/drawing/2014/main" id="{85D48B0B-FAA8-6ECC-A3D6-121AAA168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258474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EF49-BDEB-48B7-71EC-2A627909EFA0}"/>
              </a:ext>
            </a:extLst>
          </p:cNvPr>
          <p:cNvSpPr>
            <a:spLocks noGrp="1"/>
          </p:cNvSpPr>
          <p:nvPr>
            <p:ph type="title"/>
          </p:nvPr>
        </p:nvSpPr>
        <p:spPr>
          <a:xfrm>
            <a:off x="801688" y="488291"/>
            <a:ext cx="10515600" cy="1325563"/>
          </a:xfrm>
        </p:spPr>
        <p:txBody>
          <a:bodyPr>
            <a:normAutofit/>
          </a:bodyPr>
          <a:lstStyle/>
          <a:p>
            <a:r>
              <a:rPr lang="de-DE" sz="2800" dirty="0">
                <a:solidFill>
                  <a:srgbClr val="00B0F0"/>
                </a:solidFill>
                <a:latin typeface="Aptos Mono" panose="020B0009020202020204" pitchFamily="49" charset="0"/>
              </a:rPr>
              <a:t>Tab.2: Geltungsbeginn der Ursprungsregeln für die diagonale Kumulierung in der Pan-Europa-Mittelmeer Zone (4)</a:t>
            </a:r>
            <a:endParaRPr lang="de-DE" sz="2800" dirty="0">
              <a:solidFill>
                <a:srgbClr val="00B0F0"/>
              </a:solidFill>
            </a:endParaRPr>
          </a:p>
        </p:txBody>
      </p:sp>
      <p:pic>
        <p:nvPicPr>
          <p:cNvPr id="6" name="Inhaltsplatzhalter 5" descr="Ein Bild, das Text, Quittung, Reihe, Screenshot enthält.&#10;&#10;Automatisch generierte Beschreibung">
            <a:extLst>
              <a:ext uri="{FF2B5EF4-FFF2-40B4-BE49-F238E27FC236}">
                <a16:creationId xmlns:a16="http://schemas.microsoft.com/office/drawing/2014/main" id="{5FE4F27C-9118-9291-2144-0CCDF5E9E195}"/>
              </a:ext>
            </a:extLst>
          </p:cNvPr>
          <p:cNvPicPr>
            <a:picLocks noGrp="1" noChangeAspect="1"/>
          </p:cNvPicPr>
          <p:nvPr>
            <p:ph idx="1"/>
          </p:nvPr>
        </p:nvPicPr>
        <p:blipFill>
          <a:blip r:embed="rId2"/>
          <a:stretch>
            <a:fillRect/>
          </a:stretch>
        </p:blipFill>
        <p:spPr>
          <a:xfrm>
            <a:off x="494271" y="1690688"/>
            <a:ext cx="11132578" cy="4944889"/>
          </a:xfrm>
        </p:spPr>
      </p:pic>
      <p:pic>
        <p:nvPicPr>
          <p:cNvPr id="3" name="Bild 3">
            <a:extLst>
              <a:ext uri="{FF2B5EF4-FFF2-40B4-BE49-F238E27FC236}">
                <a16:creationId xmlns:a16="http://schemas.microsoft.com/office/drawing/2014/main" id="{38993950-5BD3-E244-F22E-88E0170E4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95603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0E7B4-9775-B71B-58B8-C15D52A39BD3}"/>
              </a:ext>
            </a:extLst>
          </p:cNvPr>
          <p:cNvSpPr>
            <a:spLocks noGrp="1"/>
          </p:cNvSpPr>
          <p:nvPr>
            <p:ph type="title"/>
          </p:nvPr>
        </p:nvSpPr>
        <p:spPr>
          <a:xfrm>
            <a:off x="801688" y="498341"/>
            <a:ext cx="10515600" cy="1325563"/>
          </a:xfrm>
        </p:spPr>
        <p:txBody>
          <a:bodyPr>
            <a:noAutofit/>
          </a:bodyPr>
          <a:lstStyle/>
          <a:p>
            <a:r>
              <a:rPr lang="de-DE" sz="2000" dirty="0">
                <a:solidFill>
                  <a:srgbClr val="00B0F0"/>
                </a:solidFill>
                <a:latin typeface="Aptos Mono" panose="020B0009020202020204" pitchFamily="49" charset="0"/>
              </a:rPr>
              <a:t>Tab. 3: Geltungsbeginn der Protokolle über Ursprungsregeln, die eine diagonale Kumulierung zwischen der EU, Albanien, Bosnien und Herzegowina, dem Kosovo, Nordmazedonien, Montenegro, Serbien und der Türkei vorsehen</a:t>
            </a:r>
          </a:p>
        </p:txBody>
      </p:sp>
      <p:pic>
        <p:nvPicPr>
          <p:cNvPr id="5" name="Inhaltsplatzhalter 4" descr="Ein Bild, das Text, Quittung, Kreuzworträtsel enthält.&#10;&#10;Automatisch generierte Beschreibung">
            <a:extLst>
              <a:ext uri="{FF2B5EF4-FFF2-40B4-BE49-F238E27FC236}">
                <a16:creationId xmlns:a16="http://schemas.microsoft.com/office/drawing/2014/main" id="{B6ED6373-028D-AB76-88EC-92D379704328}"/>
              </a:ext>
            </a:extLst>
          </p:cNvPr>
          <p:cNvPicPr>
            <a:picLocks noGrp="1" noChangeAspect="1"/>
          </p:cNvPicPr>
          <p:nvPr>
            <p:ph idx="1"/>
          </p:nvPr>
        </p:nvPicPr>
        <p:blipFill rotWithShape="1">
          <a:blip r:embed="rId2"/>
          <a:srcRect b="2252"/>
          <a:stretch/>
        </p:blipFill>
        <p:spPr>
          <a:xfrm>
            <a:off x="0" y="1823904"/>
            <a:ext cx="12192000" cy="4290605"/>
          </a:xfrm>
        </p:spPr>
      </p:pic>
      <p:sp>
        <p:nvSpPr>
          <p:cNvPr id="3" name="Textfeld 2">
            <a:extLst>
              <a:ext uri="{FF2B5EF4-FFF2-40B4-BE49-F238E27FC236}">
                <a16:creationId xmlns:a16="http://schemas.microsoft.com/office/drawing/2014/main" id="{F4D1CD68-B8DE-4460-45E3-AD2F0BA8E209}"/>
              </a:ext>
            </a:extLst>
          </p:cNvPr>
          <p:cNvSpPr txBox="1"/>
          <p:nvPr/>
        </p:nvSpPr>
        <p:spPr>
          <a:xfrm>
            <a:off x="178130" y="6247725"/>
            <a:ext cx="11483439" cy="523220"/>
          </a:xfrm>
          <a:prstGeom prst="rect">
            <a:avLst/>
          </a:prstGeom>
          <a:noFill/>
        </p:spPr>
        <p:txBody>
          <a:bodyPr wrap="square" rtlCol="0">
            <a:spAutoFit/>
          </a:bodyPr>
          <a:lstStyle/>
          <a:p>
            <a:r>
              <a:rPr lang="de-DE" sz="1400" dirty="0">
                <a:latin typeface="Aptos Mono" panose="020B0009020202020204" pitchFamily="49" charset="0"/>
              </a:rPr>
              <a:t>(1) Für Waren, die unter die Zollunion EU-Türkei fallen, ist das Anfangsdatum der 27.Juli 2006. Gilt nicht für landwirtschaftliche Erzeugnisse und für Kohle und Stahlerzeugnisse.</a:t>
            </a:r>
          </a:p>
        </p:txBody>
      </p:sp>
      <p:pic>
        <p:nvPicPr>
          <p:cNvPr id="4" name="Bild 3">
            <a:extLst>
              <a:ext uri="{FF2B5EF4-FFF2-40B4-BE49-F238E27FC236}">
                <a16:creationId xmlns:a16="http://schemas.microsoft.com/office/drawing/2014/main" id="{D8A6C53E-A61D-2617-491B-DA301649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58182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D4D4C3-0744-36AA-00A3-5337D7B43119}"/>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Übergangsregeln bis Ende 2024</a:t>
            </a:r>
          </a:p>
        </p:txBody>
      </p:sp>
      <p:sp>
        <p:nvSpPr>
          <p:cNvPr id="3" name="Inhaltsplatzhalter 2">
            <a:extLst>
              <a:ext uri="{FF2B5EF4-FFF2-40B4-BE49-F238E27FC236}">
                <a16:creationId xmlns:a16="http://schemas.microsoft.com/office/drawing/2014/main" id="{BBCDD1EC-37DE-F1CE-BEA9-2E923CFB170A}"/>
              </a:ext>
            </a:extLst>
          </p:cNvPr>
          <p:cNvSpPr>
            <a:spLocks noGrp="1"/>
          </p:cNvSpPr>
          <p:nvPr>
            <p:ph idx="1"/>
          </p:nvPr>
        </p:nvSpPr>
        <p:spPr/>
        <p:txBody>
          <a:bodyPr>
            <a:normAutofit lnSpcReduction="10000"/>
          </a:bodyPr>
          <a:lstStyle/>
          <a:p>
            <a:r>
              <a:rPr lang="de-DE" sz="1800" dirty="0">
                <a:latin typeface="Aptos Mono" panose="020B0009020202020204" pitchFamily="49" charset="0"/>
              </a:rPr>
              <a:t>Da noch nicht immer alle PEM-Länder am reformierten Regionalen Übereinkommen (PEM-Neu) teilnehmen, wird zwischen zwei getrennten Systemen unterschieden (PEM-Alt; PEM-Neu). Während der Übergangszeit (vermutlich bis Ende 2025) können in den meisten PEM-Staaten sowohl die bisherigen Regeln als auch die neuen Übergangsregeln „</a:t>
            </a:r>
            <a:r>
              <a:rPr lang="de-DE" sz="1800" dirty="0" err="1">
                <a:latin typeface="Aptos Mono" panose="020B0009020202020204" pitchFamily="49" charset="0"/>
              </a:rPr>
              <a:t>Transitional</a:t>
            </a:r>
            <a:r>
              <a:rPr lang="de-DE" sz="1800" dirty="0">
                <a:latin typeface="Aptos Mono" panose="020B0009020202020204" pitchFamily="49" charset="0"/>
              </a:rPr>
              <a:t> Rules“ angewendet werden. Eigentlich sollte die Übergangszeit mit 31.12.2024 enden. Sie wurde aber bis Ende 2025 verlängert.</a:t>
            </a:r>
          </a:p>
          <a:p>
            <a:r>
              <a:rPr lang="de-DE" sz="1800" dirty="0">
                <a:latin typeface="Aptos Mono" panose="020B0009020202020204" pitchFamily="49" charset="0"/>
              </a:rPr>
              <a:t>Deshalb gibt es auch Übergangsregelungen im Jahr 2024 </a:t>
            </a:r>
            <a:r>
              <a:rPr lang="de-DE" dirty="0">
                <a:solidFill>
                  <a:srgbClr val="00B0F0"/>
                </a:solidFill>
                <a:latin typeface="Aptos Mono" panose="020B0009020202020204" pitchFamily="49" charset="0"/>
              </a:rPr>
              <a:t>“</a:t>
            </a:r>
            <a:r>
              <a:rPr lang="de-DE" dirty="0" err="1">
                <a:solidFill>
                  <a:srgbClr val="00B0F0"/>
                </a:solidFill>
                <a:latin typeface="Aptos Mono" panose="020B0009020202020204" pitchFamily="49" charset="0"/>
              </a:rPr>
              <a:t>Revised</a:t>
            </a:r>
            <a:r>
              <a:rPr lang="de-DE" dirty="0">
                <a:solidFill>
                  <a:srgbClr val="00B0F0"/>
                </a:solidFill>
                <a:latin typeface="Aptos Mono" panose="020B0009020202020204" pitchFamily="49" charset="0"/>
              </a:rPr>
              <a:t> Rules“</a:t>
            </a:r>
          </a:p>
          <a:p>
            <a:r>
              <a:rPr lang="de-DE" sz="1800" dirty="0">
                <a:latin typeface="Aptos Mono" panose="020B0009020202020204" pitchFamily="49" charset="0"/>
              </a:rPr>
              <a:t>Länder (Stand 31.12.2024) die in der Matrix mit R gekennzeichnet sind, konnten den Beschluss 2/2024</a:t>
            </a:r>
            <a:br>
              <a:rPr lang="de-DE" sz="1800" dirty="0">
                <a:solidFill>
                  <a:srgbClr val="00B0F0"/>
                </a:solidFill>
                <a:latin typeface="Aptos Mono" panose="020B0009020202020204" pitchFamily="49" charset="0"/>
              </a:rPr>
            </a:br>
            <a:r>
              <a:rPr lang="de-DE" sz="1800" dirty="0">
                <a:solidFill>
                  <a:srgbClr val="00B0F0"/>
                </a:solidFill>
                <a:latin typeface="Aptos Mono" panose="020B0009020202020204" pitchFamily="49" charset="0"/>
                <a:hlinkClick r:id="rId2"/>
              </a:rPr>
              <a:t>https://taxation-customs.ec.europa.eu/document/download/45042c51-625d-47ec-b536-a2a64841c50b_en?filename=Decision%202_2024.pdf&amp;prefLang=de</a:t>
            </a:r>
            <a:br>
              <a:rPr lang="de-DE" sz="1800" dirty="0">
                <a:solidFill>
                  <a:srgbClr val="00B0F0"/>
                </a:solidFill>
                <a:latin typeface="Aptos Mono" panose="020B0009020202020204" pitchFamily="49" charset="0"/>
              </a:rPr>
            </a:br>
            <a:r>
              <a:rPr lang="de-DE" sz="1800" dirty="0">
                <a:latin typeface="Aptos Mono" panose="020B0009020202020204" pitchFamily="49" charset="0"/>
              </a:rPr>
              <a:t>konnten den Beschluss national nicht rechtzeitig ratifizieren. Es wird deshalb laufende Anpassungen geben.</a:t>
            </a:r>
          </a:p>
          <a:p>
            <a:r>
              <a:rPr lang="de-DE" sz="1800" dirty="0">
                <a:latin typeface="Aptos Mono" panose="020B0009020202020204" pitchFamily="49" charset="0"/>
                <a:hlinkClick r:id="rId3"/>
              </a:rPr>
              <a:t>https://taxation-customs.ec.europa.eu/system/files/2024-12/Matrix.pdf</a:t>
            </a:r>
            <a:endParaRPr lang="de-DE" sz="1800" dirty="0">
              <a:latin typeface="Aptos Mono" panose="020B0009020202020204" pitchFamily="49" charset="0"/>
            </a:endParaRPr>
          </a:p>
          <a:p>
            <a:endParaRPr lang="de-DE" sz="1800" dirty="0">
              <a:latin typeface="Aptos Mono" panose="020B0009020202020204" pitchFamily="49" charset="0"/>
            </a:endParaRPr>
          </a:p>
        </p:txBody>
      </p:sp>
      <p:pic>
        <p:nvPicPr>
          <p:cNvPr id="4" name="Bild 3">
            <a:extLst>
              <a:ext uri="{FF2B5EF4-FFF2-40B4-BE49-F238E27FC236}">
                <a16:creationId xmlns:a16="http://schemas.microsoft.com/office/drawing/2014/main" id="{AF834BB0-6544-334C-6F23-0FEE807BA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28494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1E907-A6E1-4F5F-B4B4-B17D33E4F067}"/>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cs typeface="Aptos Mono" panose="020F0502020204030204" pitchFamily="34" charset="0"/>
              </a:rPr>
              <a:t>PEM-Übereinkommen - Ziel</a:t>
            </a:r>
          </a:p>
        </p:txBody>
      </p:sp>
      <p:sp>
        <p:nvSpPr>
          <p:cNvPr id="3" name="Inhaltsplatzhalter 2">
            <a:extLst>
              <a:ext uri="{FF2B5EF4-FFF2-40B4-BE49-F238E27FC236}">
                <a16:creationId xmlns:a16="http://schemas.microsoft.com/office/drawing/2014/main" id="{EF6D8696-502A-AB44-0FCE-3118688E9565}"/>
              </a:ext>
            </a:extLst>
          </p:cNvPr>
          <p:cNvSpPr>
            <a:spLocks noGrp="1"/>
          </p:cNvSpPr>
          <p:nvPr>
            <p:ph idx="1"/>
          </p:nvPr>
        </p:nvSpPr>
        <p:spPr/>
        <p:txBody>
          <a:bodyPr>
            <a:normAutofit/>
          </a:bodyPr>
          <a:lstStyle/>
          <a:p>
            <a:pPr algn="just"/>
            <a:r>
              <a:rPr lang="de-AT" sz="1800" kern="100" dirty="0">
                <a:latin typeface="Aptos Mono" panose="020B0009020202020204" pitchFamily="49" charset="0"/>
                <a:ea typeface="Calibri" panose="020F0502020204030204" pitchFamily="34" charset="0"/>
                <a:cs typeface="Times New Roman" panose="02020603050405020304" pitchFamily="18" charset="0"/>
              </a:rPr>
              <a:t>Schaffung eines zollfreien Handelsraums innerhalb der PEM-Zone (= 24 Vertragsparteien = KP) bei einheitlichen Ursprungsregeln und  </a:t>
            </a:r>
            <a:r>
              <a:rPr lang="de-AT" sz="1800" kern="100" dirty="0" err="1">
                <a:latin typeface="Aptos Mono" panose="020B0009020202020204" pitchFamily="49" charset="0"/>
                <a:ea typeface="Calibri" panose="020F0502020204030204" pitchFamily="34" charset="0"/>
                <a:cs typeface="Times New Roman" panose="02020603050405020304" pitchFamily="18" charset="0"/>
              </a:rPr>
              <a:t>Dokumen-tationen</a:t>
            </a:r>
            <a:r>
              <a:rPr lang="de-AT" sz="1800" kern="100" dirty="0">
                <a:latin typeface="Aptos Mono" panose="020B0009020202020204" pitchFamily="49" charset="0"/>
                <a:ea typeface="Calibri" panose="020F0502020204030204" pitchFamily="34" charset="0"/>
                <a:cs typeface="Times New Roman" panose="02020603050405020304" pitchFamily="18" charset="0"/>
              </a:rPr>
              <a:t>. In der Endphase (2026) kann der präferenzielle Ursprung durch Be- und Verarbeitung in mehreren beteiligten Ländern durch diagonale Kumulation erworben und Erzeugnisse </a:t>
            </a:r>
            <a:r>
              <a:rPr lang="de-AT" sz="1800" kern="100" dirty="0" err="1">
                <a:latin typeface="Aptos Mono" panose="020B0009020202020204" pitchFamily="49" charset="0"/>
                <a:ea typeface="Calibri" panose="020F0502020204030204" pitchFamily="34" charset="0"/>
                <a:cs typeface="Times New Roman" panose="02020603050405020304" pitchFamily="18" charset="0"/>
              </a:rPr>
              <a:t>zollrei</a:t>
            </a:r>
            <a:r>
              <a:rPr lang="de-AT" sz="1800" kern="100" dirty="0">
                <a:latin typeface="Aptos Mono" panose="020B0009020202020204" pitchFamily="49" charset="0"/>
                <a:ea typeface="Calibri" panose="020F0502020204030204" pitchFamily="34" charset="0"/>
                <a:cs typeface="Times New Roman" panose="02020603050405020304" pitchFamily="18" charset="0"/>
              </a:rPr>
              <a:t> eingeführt werden.</a:t>
            </a: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Das revidierte PEM-Übereinkommen trat am 1.Januar 2025 in Kraft. </a:t>
            </a:r>
            <a:br>
              <a:rPr lang="de-AT" sz="1800" kern="100" dirty="0">
                <a:effectLst/>
                <a:latin typeface="Aptos Mono" panose="020B0009020202020204" pitchFamily="49" charset="0"/>
                <a:ea typeface="Calibri" panose="020F0502020204030204" pitchFamily="34" charset="0"/>
                <a:cs typeface="Times New Roman" panose="02020603050405020304" pitchFamily="18" charset="0"/>
              </a:rPr>
            </a:br>
            <a:r>
              <a:rPr lang="de-AT" sz="1800" kern="100" dirty="0">
                <a:effectLst/>
                <a:latin typeface="Aptos Mono" panose="020B0009020202020204" pitchFamily="49" charset="0"/>
                <a:ea typeface="Calibri" panose="020F0502020204030204" pitchFamily="34" charset="0"/>
                <a:cs typeface="Times New Roman" panose="02020603050405020304" pitchFamily="18" charset="0"/>
                <a:hlinkClick r:id="rId2"/>
              </a:rPr>
              <a:t>https://eur-lex.europa.eu/legal-content/DE/TXT/PDF/?uri=OJ:L_202400390</a:t>
            </a:r>
            <a:endParaRPr lang="de-AT" sz="1800" kern="100" dirty="0">
              <a:effectLst/>
              <a:latin typeface="Aptos Mono" panose="020B0009020202020204" pitchFamily="49" charset="0"/>
              <a:ea typeface="Calibri" panose="020F0502020204030204" pitchFamily="34" charset="0"/>
              <a:cs typeface="Times New Roman" panose="02020603050405020304" pitchFamily="18" charset="0"/>
            </a:endParaRP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Die bisherigen Übergangsregeln sind nicht mehr anwendbar, sie werden durch </a:t>
            </a:r>
            <a:r>
              <a:rPr lang="de-AT" sz="1800" kern="100" dirty="0">
                <a:latin typeface="Aptos Mono" panose="020B0009020202020204" pitchFamily="49" charset="0"/>
                <a:ea typeface="Calibri" panose="020F0502020204030204" pitchFamily="34" charset="0"/>
                <a:cs typeface="Times New Roman" panose="02020603050405020304" pitchFamily="18" charset="0"/>
              </a:rPr>
              <a:t>Ursprungsregeln des revidierten PEM-Übereinkommens abgelöst.</a:t>
            </a:r>
          </a:p>
          <a:p>
            <a:pPr marL="0" indent="0" algn="just">
              <a:buNone/>
            </a:pPr>
            <a:endParaRPr lang="de-AT" sz="1800" kern="100" dirty="0">
              <a:effectLst/>
              <a:latin typeface="Aptos Mono" panose="020B0009020202020204" pitchFamily="49" charset="0"/>
              <a:ea typeface="Calibri" panose="020F0502020204030204" pitchFamily="34" charset="0"/>
              <a:cs typeface="Times New Roman" panose="02020603050405020304" pitchFamily="18" charset="0"/>
            </a:endParaRPr>
          </a:p>
        </p:txBody>
      </p:sp>
      <p:pic>
        <p:nvPicPr>
          <p:cNvPr id="4" name="Bild 3">
            <a:extLst>
              <a:ext uri="{FF2B5EF4-FFF2-40B4-BE49-F238E27FC236}">
                <a16:creationId xmlns:a16="http://schemas.microsoft.com/office/drawing/2014/main" id="{F5463011-2C96-6C20-4255-4CA8F20AA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44700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91D14-B229-1944-96C1-E8A2399B11E9}"/>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Seit 1. Januar 2025 gibt es drei Staaten-gruppen (siehe Tab. 1)</a:t>
            </a:r>
          </a:p>
        </p:txBody>
      </p:sp>
      <p:sp>
        <p:nvSpPr>
          <p:cNvPr id="3" name="Inhaltsplatzhalter 2">
            <a:extLst>
              <a:ext uri="{FF2B5EF4-FFF2-40B4-BE49-F238E27FC236}">
                <a16:creationId xmlns:a16="http://schemas.microsoft.com/office/drawing/2014/main" id="{95E83E5B-3758-F8FB-4407-AF77A9E5ECDE}"/>
              </a:ext>
            </a:extLst>
          </p:cNvPr>
          <p:cNvSpPr>
            <a:spLocks noGrp="1"/>
          </p:cNvSpPr>
          <p:nvPr>
            <p:ph idx="1"/>
          </p:nvPr>
        </p:nvSpPr>
        <p:spPr/>
        <p:txBody>
          <a:bodyPr>
            <a:normAutofit/>
          </a:bodyPr>
          <a:lstStyle/>
          <a:p>
            <a:r>
              <a:rPr lang="de-DE" sz="1800" dirty="0">
                <a:latin typeface="Aptos Mono" panose="020B0009020202020204" pitchFamily="49" charset="0"/>
              </a:rPr>
              <a:t>a) CR: Staaten, in denen die alten und die neuen Ursprungsregeln parallel gelten (hier hat der Exporteur die Wahl der Anwendung)</a:t>
            </a:r>
          </a:p>
          <a:p>
            <a:r>
              <a:rPr lang="de-DE" sz="1800" dirty="0">
                <a:latin typeface="Aptos Mono" panose="020B0009020202020204" pitchFamily="49" charset="0"/>
              </a:rPr>
              <a:t>b) C: Staaten, in denen nur die alten Ursprungsregeln gelten</a:t>
            </a:r>
          </a:p>
          <a:p>
            <a:r>
              <a:rPr lang="de-DE" sz="1800" dirty="0">
                <a:latin typeface="Aptos Mono" panose="020B0009020202020204" pitchFamily="49" charset="0"/>
              </a:rPr>
              <a:t>c) R: Staaten, in denen nur die neuen Ursprungsregeln gelten.</a:t>
            </a:r>
          </a:p>
          <a:p>
            <a:r>
              <a:rPr lang="de-DE" sz="1800" dirty="0">
                <a:solidFill>
                  <a:srgbClr val="FF0000"/>
                </a:solidFill>
                <a:latin typeface="Aptos Mono" panose="020B0009020202020204" pitchFamily="49" charset="0"/>
              </a:rPr>
              <a:t>Sollen Exporteure gem. Tab. 1 die mit CR oder R gekennzeichneten Staaten, die erleichterten Ursprungsregeln </a:t>
            </a:r>
            <a:r>
              <a:rPr lang="de-DE" sz="1800" b="1" u="sng" dirty="0">
                <a:solidFill>
                  <a:srgbClr val="FF0000"/>
                </a:solidFill>
                <a:latin typeface="Aptos Mono" panose="020B0009020202020204" pitchFamily="49" charset="0"/>
              </a:rPr>
              <a:t>(REVISED RULES)</a:t>
            </a:r>
            <a:r>
              <a:rPr lang="de-DE" sz="1800" dirty="0">
                <a:solidFill>
                  <a:srgbClr val="FF0000"/>
                </a:solidFill>
                <a:latin typeface="Aptos Mono" panose="020B0009020202020204" pitchFamily="49" charset="0"/>
              </a:rPr>
              <a:t> anwenden wollen, muss dies bei Exporten in die Gruppe CR auf der Ursprungserklärung oder der EUR 1 mit dem Vermerk </a:t>
            </a:r>
            <a:r>
              <a:rPr lang="de-DE" sz="1800" b="1" u="sng" dirty="0">
                <a:solidFill>
                  <a:srgbClr val="00B0F0"/>
                </a:solidFill>
                <a:latin typeface="Aptos Mono" panose="020B0009020202020204" pitchFamily="49" charset="0"/>
              </a:rPr>
              <a:t>REVISED RULES</a:t>
            </a:r>
            <a:r>
              <a:rPr lang="de-DE" sz="1800" b="1" dirty="0">
                <a:solidFill>
                  <a:srgbClr val="00B0F0"/>
                </a:solidFill>
                <a:latin typeface="Aptos Mono" panose="020B0009020202020204" pitchFamily="49" charset="0"/>
              </a:rPr>
              <a:t> </a:t>
            </a:r>
            <a:r>
              <a:rPr lang="de-DE" sz="1800" dirty="0">
                <a:solidFill>
                  <a:srgbClr val="FF0000"/>
                </a:solidFill>
                <a:latin typeface="Aptos Mono" panose="020B0009020202020204" pitchFamily="49" charset="0"/>
              </a:rPr>
              <a:t>gekennzeichnet sein</a:t>
            </a:r>
            <a:r>
              <a:rPr lang="de-DE" sz="1800" b="1" dirty="0">
                <a:solidFill>
                  <a:srgbClr val="FF0000"/>
                </a:solidFill>
                <a:latin typeface="Aptos Mono" panose="020B0009020202020204" pitchFamily="49" charset="0"/>
              </a:rPr>
              <a:t>.</a:t>
            </a:r>
          </a:p>
          <a:p>
            <a:pPr marL="0" indent="0">
              <a:buNone/>
            </a:pPr>
            <a:r>
              <a:rPr lang="de-DE" sz="1800" dirty="0">
                <a:latin typeface="Aptos Mono" panose="020B0009020202020204" pitchFamily="49" charset="0"/>
              </a:rPr>
              <a:t>Die strengeren Ursprungsregeln können im Regelfall für alle Staatengruppen weiterhin verwendet werden, sofern es sich um Waren ab dem Kap. 25 des HS-Systems handelt.</a:t>
            </a:r>
          </a:p>
          <a:p>
            <a:pPr marL="0" indent="0">
              <a:buNone/>
            </a:pPr>
            <a:endParaRPr lang="de-DE" sz="1800" dirty="0">
              <a:latin typeface="Aptos Mono" panose="020B0009020202020204" pitchFamily="49" charset="0"/>
            </a:endParaRPr>
          </a:p>
        </p:txBody>
      </p:sp>
      <p:pic>
        <p:nvPicPr>
          <p:cNvPr id="4" name="Bild 3">
            <a:extLst>
              <a:ext uri="{FF2B5EF4-FFF2-40B4-BE49-F238E27FC236}">
                <a16:creationId xmlns:a16="http://schemas.microsoft.com/office/drawing/2014/main" id="{25B2E85F-E201-EF87-B156-077CBF76B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458197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A26DF-A12F-7D11-BE13-EBE7DAE80070}"/>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rPr>
              <a:t>Praktische Umsetzung</a:t>
            </a:r>
            <a:endParaRPr lang="de-DE" sz="2800" dirty="0"/>
          </a:p>
        </p:txBody>
      </p:sp>
      <p:sp>
        <p:nvSpPr>
          <p:cNvPr id="3" name="Inhaltsplatzhalter 2">
            <a:extLst>
              <a:ext uri="{FF2B5EF4-FFF2-40B4-BE49-F238E27FC236}">
                <a16:creationId xmlns:a16="http://schemas.microsoft.com/office/drawing/2014/main" id="{D8FCCA06-537E-174E-69FC-4239DB832149}"/>
              </a:ext>
            </a:extLst>
          </p:cNvPr>
          <p:cNvSpPr>
            <a:spLocks noGrp="1"/>
          </p:cNvSpPr>
          <p:nvPr>
            <p:ph idx="1"/>
          </p:nvPr>
        </p:nvSpPr>
        <p:spPr/>
        <p:txBody>
          <a:bodyPr>
            <a:normAutofit/>
          </a:bodyPr>
          <a:lstStyle/>
          <a:p>
            <a:pPr marL="0" indent="0">
              <a:buNone/>
            </a:pPr>
            <a:r>
              <a:rPr lang="de-DE" sz="1600" dirty="0">
                <a:latin typeface="Aptos Mono" panose="020B0009020202020204" pitchFamily="49" charset="0"/>
              </a:rPr>
              <a:t>Nur bei Nutzung der neuen Regeln ab 2025 sollen Präferenznachweise (und auch Liefe-</a:t>
            </a:r>
            <a:r>
              <a:rPr lang="de-DE" sz="1600" dirty="0" err="1">
                <a:latin typeface="Aptos Mono" panose="020B0009020202020204" pitchFamily="49" charset="0"/>
              </a:rPr>
              <a:t>rantenkerklärungen</a:t>
            </a:r>
            <a:r>
              <a:rPr lang="de-DE" sz="1600" dirty="0">
                <a:latin typeface="Aptos Mono" panose="020B0009020202020204" pitchFamily="49" charset="0"/>
              </a:rPr>
              <a:t>) den englischen Hinweis </a:t>
            </a:r>
            <a:r>
              <a:rPr lang="de-DE" sz="1600" dirty="0">
                <a:solidFill>
                  <a:srgbClr val="FF0000"/>
                </a:solidFill>
                <a:latin typeface="Aptos Mono" panose="020B0009020202020204" pitchFamily="49" charset="0"/>
              </a:rPr>
              <a:t>„</a:t>
            </a:r>
            <a:r>
              <a:rPr lang="de-DE" sz="1600" dirty="0" err="1">
                <a:solidFill>
                  <a:srgbClr val="FF0000"/>
                </a:solidFill>
                <a:latin typeface="Aptos Mono" panose="020B0009020202020204" pitchFamily="49" charset="0"/>
              </a:rPr>
              <a:t>Revised</a:t>
            </a:r>
            <a:r>
              <a:rPr lang="de-DE" sz="1600" dirty="0">
                <a:solidFill>
                  <a:srgbClr val="FF0000"/>
                </a:solidFill>
                <a:latin typeface="Aptos Mono" panose="020B0009020202020204" pitchFamily="49" charset="0"/>
              </a:rPr>
              <a:t> Rules“ </a:t>
            </a:r>
            <a:r>
              <a:rPr lang="de-DE" sz="1600" dirty="0">
                <a:latin typeface="Aptos Mono" panose="020B0009020202020204" pitchFamily="49" charset="0"/>
              </a:rPr>
              <a:t>enthalten. Der Hinweis ist nur erforderlich bei der Länderkennzeichnungen </a:t>
            </a:r>
            <a:r>
              <a:rPr lang="de-DE" sz="1600" dirty="0">
                <a:solidFill>
                  <a:srgbClr val="FF0000"/>
                </a:solidFill>
                <a:latin typeface="Aptos Mono" panose="020B0009020202020204" pitchFamily="49" charset="0"/>
              </a:rPr>
              <a:t>„CR“.</a:t>
            </a:r>
          </a:p>
          <a:p>
            <a:pPr marL="0" indent="0">
              <a:buNone/>
            </a:pPr>
            <a:endParaRPr lang="de-DE" sz="1600" dirty="0">
              <a:solidFill>
                <a:srgbClr val="FF0000"/>
              </a:solidFill>
              <a:latin typeface="Aptos Mono" panose="020B0009020202020204" pitchFamily="49" charset="0"/>
            </a:endParaRPr>
          </a:p>
          <a:p>
            <a:pPr marL="0" indent="0">
              <a:buNone/>
            </a:pPr>
            <a:r>
              <a:rPr lang="de-DE" sz="1600" dirty="0">
                <a:latin typeface="Aptos Mono" panose="020B0009020202020204" pitchFamily="49" charset="0"/>
              </a:rPr>
              <a:t>Der fälschliche Vermerk </a:t>
            </a:r>
            <a:r>
              <a:rPr lang="de-DE" sz="1600" dirty="0">
                <a:solidFill>
                  <a:srgbClr val="FF0000"/>
                </a:solidFill>
                <a:latin typeface="Aptos Mono" panose="020B0009020202020204" pitchFamily="49" charset="0"/>
              </a:rPr>
              <a:t>„</a:t>
            </a:r>
            <a:r>
              <a:rPr lang="de-DE" sz="1600" dirty="0" err="1">
                <a:solidFill>
                  <a:srgbClr val="FF0000"/>
                </a:solidFill>
                <a:latin typeface="Aptos Mono" panose="020B0009020202020204" pitchFamily="49" charset="0"/>
              </a:rPr>
              <a:t>Transitional</a:t>
            </a:r>
            <a:r>
              <a:rPr lang="de-DE" sz="1600" dirty="0">
                <a:solidFill>
                  <a:srgbClr val="FF0000"/>
                </a:solidFill>
                <a:latin typeface="Aptos Mono" panose="020B0009020202020204" pitchFamily="49" charset="0"/>
              </a:rPr>
              <a:t> Rules“ </a:t>
            </a:r>
            <a:r>
              <a:rPr lang="de-DE" sz="1600" dirty="0">
                <a:latin typeface="Aptos Mono" panose="020B0009020202020204" pitchFamily="49" charset="0"/>
              </a:rPr>
              <a:t>soll aber kein Zurückweisungsgrund (auch nicht bei Lieferantenerklärungen) sein. </a:t>
            </a:r>
          </a:p>
          <a:p>
            <a:pPr marL="0" indent="0">
              <a:buNone/>
            </a:pPr>
            <a:endParaRPr lang="de-DE" sz="1600" dirty="0">
              <a:latin typeface="Aptos Mono" panose="020B0009020202020204" pitchFamily="49" charset="0"/>
            </a:endParaRPr>
          </a:p>
          <a:p>
            <a:pPr marL="0" indent="0">
              <a:buNone/>
            </a:pPr>
            <a:r>
              <a:rPr lang="de-DE" sz="1600" dirty="0">
                <a:latin typeface="Aptos Mono" panose="020B0009020202020204" pitchFamily="49" charset="0"/>
              </a:rPr>
              <a:t>Lieferantenerklärungen ohne Vermerk gelten als „nach den alten Regeln“ ausgestellt.</a:t>
            </a:r>
          </a:p>
        </p:txBody>
      </p:sp>
      <p:pic>
        <p:nvPicPr>
          <p:cNvPr id="4" name="Bild 3">
            <a:extLst>
              <a:ext uri="{FF2B5EF4-FFF2-40B4-BE49-F238E27FC236}">
                <a16:creationId xmlns:a16="http://schemas.microsoft.com/office/drawing/2014/main" id="{6FEAB9B8-BFCC-57ED-CFC5-B3739B985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9838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C7E2C-EBF2-B9E5-8703-94A6B62CA557}"/>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rPr>
              <a:t>Praktische Umsetzung</a:t>
            </a:r>
          </a:p>
        </p:txBody>
      </p:sp>
      <p:pic>
        <p:nvPicPr>
          <p:cNvPr id="4" name="Inhaltsplatzhalter 3" descr="Ein Bild, das Text, Screenshot, Zahl enthält.&#10;&#10;Automatisch generierte Beschreibung">
            <a:extLst>
              <a:ext uri="{FF2B5EF4-FFF2-40B4-BE49-F238E27FC236}">
                <a16:creationId xmlns:a16="http://schemas.microsoft.com/office/drawing/2014/main" id="{634B492B-3350-2839-FFD1-0D2AD7DA3A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988" y="1571305"/>
            <a:ext cx="11084011" cy="1968500"/>
          </a:xfrm>
          <a:prstGeom prst="rect">
            <a:avLst/>
          </a:prstGeom>
        </p:spPr>
      </p:pic>
      <p:sp>
        <p:nvSpPr>
          <p:cNvPr id="5" name="Textfeld 4">
            <a:extLst>
              <a:ext uri="{FF2B5EF4-FFF2-40B4-BE49-F238E27FC236}">
                <a16:creationId xmlns:a16="http://schemas.microsoft.com/office/drawing/2014/main" id="{8843822C-0FFA-86A1-5916-8E51A62B988B}"/>
              </a:ext>
            </a:extLst>
          </p:cNvPr>
          <p:cNvSpPr txBox="1"/>
          <p:nvPr/>
        </p:nvSpPr>
        <p:spPr>
          <a:xfrm>
            <a:off x="976183" y="3539805"/>
            <a:ext cx="10170787" cy="2031325"/>
          </a:xfrm>
          <a:prstGeom prst="rect">
            <a:avLst/>
          </a:prstGeom>
          <a:noFill/>
        </p:spPr>
        <p:txBody>
          <a:bodyPr wrap="square" rtlCol="0">
            <a:spAutoFit/>
          </a:bodyPr>
          <a:lstStyle/>
          <a:p>
            <a:r>
              <a:rPr lang="de-DE" dirty="0">
                <a:solidFill>
                  <a:srgbClr val="00B050"/>
                </a:solidFill>
                <a:latin typeface="Aptos Mono" panose="020B0009020202020204" pitchFamily="49" charset="0"/>
              </a:rPr>
              <a:t>Die EFTA, Ägypten und Tunesien könnten unter den Regeln von 2012 kumulieren – </a:t>
            </a:r>
            <a:r>
              <a:rPr lang="de-DE" b="1" u="sng" dirty="0">
                <a:solidFill>
                  <a:srgbClr val="00B050"/>
                </a:solidFill>
                <a:latin typeface="Aptos Mono" panose="020B0009020202020204" pitchFamily="49" charset="0"/>
              </a:rPr>
              <a:t>C-Status</a:t>
            </a:r>
            <a:r>
              <a:rPr lang="de-DE" b="1" dirty="0">
                <a:solidFill>
                  <a:srgbClr val="00B0F0"/>
                </a:solidFill>
                <a:latin typeface="Aptos Mono" panose="020B0009020202020204" pitchFamily="49" charset="0"/>
              </a:rPr>
              <a:t>. </a:t>
            </a:r>
            <a:br>
              <a:rPr lang="de-DE" b="1" dirty="0">
                <a:solidFill>
                  <a:srgbClr val="00B0F0"/>
                </a:solidFill>
                <a:latin typeface="Aptos Mono" panose="020B0009020202020204" pitchFamily="49" charset="0"/>
              </a:rPr>
            </a:br>
            <a:r>
              <a:rPr lang="de-DE" dirty="0">
                <a:solidFill>
                  <a:srgbClr val="00B0F0"/>
                </a:solidFill>
                <a:latin typeface="Aptos Mono" panose="020B0009020202020204" pitchFamily="49" charset="0"/>
              </a:rPr>
              <a:t>Die EU und Ägypten können nur unter den Regeln von 2023 kumulieren – </a:t>
            </a:r>
            <a:r>
              <a:rPr lang="de-DE" b="1" u="sng" dirty="0">
                <a:solidFill>
                  <a:srgbClr val="00B0F0"/>
                </a:solidFill>
                <a:latin typeface="Aptos Mono" panose="020B0009020202020204" pitchFamily="49" charset="0"/>
              </a:rPr>
              <a:t>R-Status. </a:t>
            </a:r>
            <a:r>
              <a:rPr lang="de-DE" dirty="0">
                <a:solidFill>
                  <a:srgbClr val="00B0F0"/>
                </a:solidFill>
                <a:latin typeface="Aptos Mono" panose="020B0009020202020204" pitchFamily="49" charset="0"/>
              </a:rPr>
              <a:t>Ägypten wendet die mit Beschluss 1/2024 eingeführten Übergangs-bestimmungen noch nicht an.</a:t>
            </a:r>
            <a:endParaRPr lang="de-DE" b="1" u="sng" dirty="0">
              <a:solidFill>
                <a:srgbClr val="00B0F0"/>
              </a:solidFill>
              <a:latin typeface="Aptos Mono" panose="020B0009020202020204" pitchFamily="49" charset="0"/>
            </a:endParaRPr>
          </a:p>
          <a:p>
            <a:br>
              <a:rPr lang="de-DE" dirty="0">
                <a:latin typeface="Aptos Mono" panose="020B0009020202020204" pitchFamily="49" charset="0"/>
              </a:rPr>
            </a:br>
            <a:endParaRPr lang="de-DE" dirty="0">
              <a:latin typeface="Aptos Mono" panose="020B0009020202020204" pitchFamily="49" charset="0"/>
            </a:endParaRPr>
          </a:p>
        </p:txBody>
      </p:sp>
      <p:sp>
        <p:nvSpPr>
          <p:cNvPr id="6" name="Textfeld 5">
            <a:extLst>
              <a:ext uri="{FF2B5EF4-FFF2-40B4-BE49-F238E27FC236}">
                <a16:creationId xmlns:a16="http://schemas.microsoft.com/office/drawing/2014/main" id="{4836C1B9-982A-D7A8-4947-A8EFCD6BE48F}"/>
              </a:ext>
            </a:extLst>
          </p:cNvPr>
          <p:cNvSpPr txBox="1"/>
          <p:nvPr/>
        </p:nvSpPr>
        <p:spPr>
          <a:xfrm>
            <a:off x="5148943" y="2601687"/>
            <a:ext cx="653144" cy="598714"/>
          </a:xfrm>
          <a:prstGeom prst="rect">
            <a:avLst/>
          </a:prstGeom>
          <a:noFill/>
        </p:spPr>
        <p:txBody>
          <a:bodyPr wrap="square" rtlCol="0">
            <a:spAutoFit/>
          </a:bodyPr>
          <a:lstStyle/>
          <a:p>
            <a:endParaRPr lang="de-DE" dirty="0"/>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EAFCB725-A047-40F3-91E6-DBE35CD978F1}"/>
                  </a:ext>
                </a:extLst>
              </p14:cNvPr>
              <p14:cNvContentPartPr/>
              <p14:nvPr/>
            </p14:nvContentPartPr>
            <p14:xfrm>
              <a:off x="5733394" y="2793600"/>
              <a:ext cx="522360" cy="262800"/>
            </p14:xfrm>
          </p:contentPart>
        </mc:Choice>
        <mc:Fallback xmlns="">
          <p:pic>
            <p:nvPicPr>
              <p:cNvPr id="7" name="Freihand 6">
                <a:extLst>
                  <a:ext uri="{FF2B5EF4-FFF2-40B4-BE49-F238E27FC236}">
                    <a16:creationId xmlns:a16="http://schemas.microsoft.com/office/drawing/2014/main" id="{EAFCB725-A047-40F3-91E6-DBE35CD978F1}"/>
                  </a:ext>
                </a:extLst>
              </p:cNvPr>
              <p:cNvPicPr/>
              <p:nvPr/>
            </p:nvPicPr>
            <p:blipFill>
              <a:blip r:embed="rId4"/>
              <a:stretch>
                <a:fillRect/>
              </a:stretch>
            </p:blipFill>
            <p:spPr>
              <a:xfrm>
                <a:off x="5715394" y="2775600"/>
                <a:ext cx="5580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1D0D0335-1381-A876-0D81-AC405C3D7BE8}"/>
                  </a:ext>
                </a:extLst>
              </p14:cNvPr>
              <p14:cNvContentPartPr/>
              <p14:nvPr/>
            </p14:nvContentPartPr>
            <p14:xfrm>
              <a:off x="5673274" y="3116160"/>
              <a:ext cx="576720" cy="356040"/>
            </p14:xfrm>
          </p:contentPart>
        </mc:Choice>
        <mc:Fallback xmlns="">
          <p:pic>
            <p:nvPicPr>
              <p:cNvPr id="8" name="Freihand 7">
                <a:extLst>
                  <a:ext uri="{FF2B5EF4-FFF2-40B4-BE49-F238E27FC236}">
                    <a16:creationId xmlns:a16="http://schemas.microsoft.com/office/drawing/2014/main" id="{1D0D0335-1381-A876-0D81-AC405C3D7BE8}"/>
                  </a:ext>
                </a:extLst>
              </p:cNvPr>
              <p:cNvPicPr/>
              <p:nvPr/>
            </p:nvPicPr>
            <p:blipFill>
              <a:blip r:embed="rId6"/>
              <a:stretch>
                <a:fillRect/>
              </a:stretch>
            </p:blipFill>
            <p:spPr>
              <a:xfrm>
                <a:off x="5655274" y="3098520"/>
                <a:ext cx="61236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9DCDBD60-270A-F581-2900-C35F15471C6B}"/>
                  </a:ext>
                </a:extLst>
              </p14:cNvPr>
              <p14:cNvContentPartPr/>
              <p14:nvPr/>
            </p14:nvContentPartPr>
            <p14:xfrm>
              <a:off x="9576394" y="2663640"/>
              <a:ext cx="962280" cy="374400"/>
            </p14:xfrm>
          </p:contentPart>
        </mc:Choice>
        <mc:Fallback xmlns="">
          <p:pic>
            <p:nvPicPr>
              <p:cNvPr id="9" name="Freihand 8">
                <a:extLst>
                  <a:ext uri="{FF2B5EF4-FFF2-40B4-BE49-F238E27FC236}">
                    <a16:creationId xmlns:a16="http://schemas.microsoft.com/office/drawing/2014/main" id="{9DCDBD60-270A-F581-2900-C35F15471C6B}"/>
                  </a:ext>
                </a:extLst>
              </p:cNvPr>
              <p:cNvPicPr/>
              <p:nvPr/>
            </p:nvPicPr>
            <p:blipFill>
              <a:blip r:embed="rId8"/>
              <a:stretch>
                <a:fillRect/>
              </a:stretch>
            </p:blipFill>
            <p:spPr>
              <a:xfrm>
                <a:off x="9558394" y="2646000"/>
                <a:ext cx="99792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0C3D121D-F828-E449-5574-B7B788379DC1}"/>
                  </a:ext>
                </a:extLst>
              </p14:cNvPr>
              <p14:cNvContentPartPr/>
              <p14:nvPr/>
            </p14:nvContentPartPr>
            <p14:xfrm>
              <a:off x="3180994" y="2656440"/>
              <a:ext cx="982080" cy="396720"/>
            </p14:xfrm>
          </p:contentPart>
        </mc:Choice>
        <mc:Fallback xmlns="">
          <p:pic>
            <p:nvPicPr>
              <p:cNvPr id="3" name="Freihand 2">
                <a:extLst>
                  <a:ext uri="{FF2B5EF4-FFF2-40B4-BE49-F238E27FC236}">
                    <a16:creationId xmlns:a16="http://schemas.microsoft.com/office/drawing/2014/main" id="{0C3D121D-F828-E449-5574-B7B788379DC1}"/>
                  </a:ext>
                </a:extLst>
              </p:cNvPr>
              <p:cNvPicPr/>
              <p:nvPr/>
            </p:nvPicPr>
            <p:blipFill>
              <a:blip r:embed="rId10"/>
              <a:stretch>
                <a:fillRect/>
              </a:stretch>
            </p:blipFill>
            <p:spPr>
              <a:xfrm>
                <a:off x="3163354" y="2638440"/>
                <a:ext cx="1017720" cy="432360"/>
              </a:xfrm>
              <a:prstGeom prst="rect">
                <a:avLst/>
              </a:prstGeom>
            </p:spPr>
          </p:pic>
        </mc:Fallback>
      </mc:AlternateContent>
      <p:pic>
        <p:nvPicPr>
          <p:cNvPr id="10" name="Bild 3">
            <a:extLst>
              <a:ext uri="{FF2B5EF4-FFF2-40B4-BE49-F238E27FC236}">
                <a16:creationId xmlns:a16="http://schemas.microsoft.com/office/drawing/2014/main" id="{DB933AAE-EA32-7988-73E0-69AAF7248D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44208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1EBCF-689B-CB88-286C-F6EFCAA86B3C}"/>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Unterscheidung alte und neue PEM-Regeln</a:t>
            </a:r>
          </a:p>
        </p:txBody>
      </p:sp>
      <p:sp>
        <p:nvSpPr>
          <p:cNvPr id="3" name="Inhaltsplatzhalter 2">
            <a:extLst>
              <a:ext uri="{FF2B5EF4-FFF2-40B4-BE49-F238E27FC236}">
                <a16:creationId xmlns:a16="http://schemas.microsoft.com/office/drawing/2014/main" id="{858329E8-FE6B-4484-DEF1-95812B95973E}"/>
              </a:ext>
            </a:extLst>
          </p:cNvPr>
          <p:cNvSpPr>
            <a:spLocks noGrp="1"/>
          </p:cNvSpPr>
          <p:nvPr>
            <p:ph idx="1"/>
          </p:nvPr>
        </p:nvSpPr>
        <p:spPr/>
        <p:txBody>
          <a:bodyPr>
            <a:normAutofit/>
          </a:bodyPr>
          <a:lstStyle/>
          <a:p>
            <a:r>
              <a:rPr lang="de-DE" sz="1800" dirty="0">
                <a:latin typeface="Aptos Mono" panose="020B0009020202020204" pitchFamily="49" charset="0"/>
              </a:rPr>
              <a:t>Anders als die bisherigen umfassen die reformierten Ursprungsregeln folgende Punkte:</a:t>
            </a:r>
            <a:br>
              <a:rPr lang="de-DE" sz="1800" dirty="0">
                <a:latin typeface="Aptos Mono" panose="020B0009020202020204" pitchFamily="49" charset="0"/>
              </a:rPr>
            </a:br>
            <a:r>
              <a:rPr lang="de-DE" sz="1800" dirty="0">
                <a:latin typeface="Aptos Mono" panose="020B0009020202020204" pitchFamily="49" charset="0"/>
              </a:rPr>
              <a:t>-reduzierte Listenregeln</a:t>
            </a:r>
            <a:br>
              <a:rPr lang="de-DE" sz="1800" dirty="0">
                <a:latin typeface="Aptos Mono" panose="020B0009020202020204" pitchFamily="49" charset="0"/>
              </a:rPr>
            </a:br>
            <a:r>
              <a:rPr lang="de-DE" sz="1800" dirty="0">
                <a:latin typeface="Aptos Mono" panose="020B0009020202020204" pitchFamily="49" charset="0"/>
              </a:rPr>
              <a:t>-höherer Anteil an VoU</a:t>
            </a:r>
            <a:br>
              <a:rPr lang="de-DE" sz="1800" dirty="0">
                <a:latin typeface="Aptos Mono" panose="020B0009020202020204" pitchFamily="49" charset="0"/>
              </a:rPr>
            </a:br>
            <a:r>
              <a:rPr lang="de-DE" sz="1800" dirty="0">
                <a:latin typeface="Aptos Mono" panose="020B0009020202020204" pitchFamily="49" charset="0"/>
              </a:rPr>
              <a:t>-weitgehende Erleichterungen bei Toleranzen, Territorialität, buchmäßiger</a:t>
            </a:r>
            <a:br>
              <a:rPr lang="de-DE" sz="1800" dirty="0">
                <a:latin typeface="Aptos Mono" panose="020B0009020202020204" pitchFamily="49" charset="0"/>
              </a:rPr>
            </a:br>
            <a:r>
              <a:rPr lang="de-DE" sz="1800" dirty="0">
                <a:latin typeface="Aptos Mono" panose="020B0009020202020204" pitchFamily="49" charset="0"/>
              </a:rPr>
              <a:t> Trennung, Draw-Back wird weitgehend aufgehoben</a:t>
            </a:r>
            <a:br>
              <a:rPr lang="de-DE" sz="1800" dirty="0">
                <a:latin typeface="Aptos Mono" panose="020B0009020202020204" pitchFamily="49" charset="0"/>
              </a:rPr>
            </a:br>
            <a:r>
              <a:rPr lang="de-DE" sz="1800" dirty="0">
                <a:latin typeface="Aptos Mono" panose="020B0009020202020204" pitchFamily="49" charset="0"/>
              </a:rPr>
              <a:t>-Durchschnittswerte möglich</a:t>
            </a:r>
            <a:br>
              <a:rPr lang="de-DE" sz="1800" dirty="0">
                <a:latin typeface="Aptos Mono" panose="020B0009020202020204" pitchFamily="49" charset="0"/>
              </a:rPr>
            </a:br>
            <a:r>
              <a:rPr lang="de-DE" sz="1800" dirty="0">
                <a:latin typeface="Aptos Mono" panose="020B0009020202020204" pitchFamily="49" charset="0"/>
              </a:rPr>
              <a:t>-VoU bei Agrarwaren werden nach dem Gewicht bemessen</a:t>
            </a:r>
            <a:br>
              <a:rPr lang="de-DE" sz="1800" dirty="0">
                <a:latin typeface="Aptos Mono" panose="020B0009020202020204" pitchFamily="49" charset="0"/>
              </a:rPr>
            </a:br>
            <a:r>
              <a:rPr lang="de-DE" sz="1800" dirty="0">
                <a:latin typeface="Aptos Mono" panose="020B0009020202020204" pitchFamily="49" charset="0"/>
              </a:rPr>
              <a:t>-Erleichterung der Ursprungserlangung bei Textilien</a:t>
            </a:r>
            <a:br>
              <a:rPr lang="de-DE" sz="1800" dirty="0">
                <a:latin typeface="Aptos Mono" panose="020B0009020202020204" pitchFamily="49" charset="0"/>
              </a:rPr>
            </a:br>
            <a:r>
              <a:rPr lang="de-DE" sz="1800" dirty="0">
                <a:latin typeface="Aptos Mono" panose="020B0009020202020204" pitchFamily="49" charset="0"/>
              </a:rPr>
              <a:t>-Wegfall der EUR-MED</a:t>
            </a:r>
            <a:br>
              <a:rPr lang="de-DE" sz="1800" dirty="0">
                <a:latin typeface="Aptos Mono" panose="020B0009020202020204" pitchFamily="49" charset="0"/>
              </a:rPr>
            </a:br>
            <a:r>
              <a:rPr lang="de-DE" sz="1800" dirty="0">
                <a:latin typeface="Aptos Mono" panose="020B0009020202020204" pitchFamily="49" charset="0"/>
              </a:rPr>
              <a:t>-Nichtmanipulationsregel anstatt direkter, unmittelbarer Beförderung</a:t>
            </a:r>
            <a:br>
              <a:rPr lang="de-DE" sz="1800" dirty="0">
                <a:latin typeface="Aptos Mono" panose="020B0009020202020204" pitchFamily="49" charset="0"/>
              </a:rPr>
            </a:br>
            <a:r>
              <a:rPr lang="de-DE" sz="1800" dirty="0">
                <a:latin typeface="Aptos Mono" panose="020B0009020202020204" pitchFamily="49" charset="0"/>
              </a:rPr>
              <a:t>-Geltungsdauer der Präferenznachweise von 4 auf 10 Monate.</a:t>
            </a:r>
          </a:p>
        </p:txBody>
      </p:sp>
      <p:pic>
        <p:nvPicPr>
          <p:cNvPr id="4" name="Bild 3">
            <a:extLst>
              <a:ext uri="{FF2B5EF4-FFF2-40B4-BE49-F238E27FC236}">
                <a16:creationId xmlns:a16="http://schemas.microsoft.com/office/drawing/2014/main" id="{4A92C074-5B8A-2BB1-E20B-D0AFCC91F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4036646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AD158-C86F-912F-BE4B-A967C37CF1A0}"/>
              </a:ext>
            </a:extLst>
          </p:cNvPr>
          <p:cNvSpPr>
            <a:spLocks noGrp="1"/>
          </p:cNvSpPr>
          <p:nvPr>
            <p:ph type="title"/>
          </p:nvPr>
        </p:nvSpPr>
        <p:spPr>
          <a:xfrm>
            <a:off x="838200" y="522049"/>
            <a:ext cx="10515600" cy="1325563"/>
          </a:xfrm>
        </p:spPr>
        <p:txBody>
          <a:bodyPr>
            <a:normAutofit/>
          </a:bodyPr>
          <a:lstStyle/>
          <a:p>
            <a:r>
              <a:rPr lang="de-DE" sz="3200" dirty="0">
                <a:solidFill>
                  <a:srgbClr val="00B0F0"/>
                </a:solidFill>
                <a:latin typeface="Aptos Mono" panose="020B0009020202020204" pitchFamily="49" charset="0"/>
              </a:rPr>
              <a:t>Hinweise auf WUP-Online am Beispiel BA</a:t>
            </a:r>
          </a:p>
        </p:txBody>
      </p:sp>
      <p:pic>
        <p:nvPicPr>
          <p:cNvPr id="4" name="Inhaltsplatzhalter 4" descr="Ein Bild, das Text, Screenshot enthält.&#10;&#10;Automatisch generierte Beschreibung">
            <a:extLst>
              <a:ext uri="{FF2B5EF4-FFF2-40B4-BE49-F238E27FC236}">
                <a16:creationId xmlns:a16="http://schemas.microsoft.com/office/drawing/2014/main" id="{A53164B1-CC93-A081-C5F2-EA5B259238B5}"/>
              </a:ext>
            </a:extLst>
          </p:cNvPr>
          <p:cNvPicPr>
            <a:picLocks noGrp="1" noChangeAspect="1"/>
          </p:cNvPicPr>
          <p:nvPr>
            <p:ph idx="1"/>
          </p:nvPr>
        </p:nvPicPr>
        <p:blipFill>
          <a:blip r:embed="rId2"/>
          <a:stretch>
            <a:fillRect/>
          </a:stretch>
        </p:blipFill>
        <p:spPr>
          <a:xfrm>
            <a:off x="838200" y="2329419"/>
            <a:ext cx="7239000" cy="3343750"/>
          </a:xfrm>
        </p:spPr>
      </p:pic>
      <p:cxnSp>
        <p:nvCxnSpPr>
          <p:cNvPr id="9" name="Gerade Verbindung 8">
            <a:extLst>
              <a:ext uri="{FF2B5EF4-FFF2-40B4-BE49-F238E27FC236}">
                <a16:creationId xmlns:a16="http://schemas.microsoft.com/office/drawing/2014/main" id="{7E683FF9-27B0-D103-948D-E83764E8C325}"/>
              </a:ext>
            </a:extLst>
          </p:cNvPr>
          <p:cNvCxnSpPr>
            <a:cxnSpLocks/>
          </p:cNvCxnSpPr>
          <p:nvPr/>
        </p:nvCxnSpPr>
        <p:spPr>
          <a:xfrm>
            <a:off x="2203048" y="3446362"/>
            <a:ext cx="5671595"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ED17F507-80F4-69A2-9BF0-B8FE3ECDEF6F}"/>
              </a:ext>
            </a:extLst>
          </p:cNvPr>
          <p:cNvCxnSpPr>
            <a:cxnSpLocks/>
          </p:cNvCxnSpPr>
          <p:nvPr/>
        </p:nvCxnSpPr>
        <p:spPr>
          <a:xfrm>
            <a:off x="2203048" y="4139878"/>
            <a:ext cx="5754547"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FD697BCE-FD6C-E88D-A56C-A5659466CE12}"/>
              </a:ext>
            </a:extLst>
          </p:cNvPr>
          <p:cNvCxnSpPr>
            <a:cxnSpLocks/>
          </p:cNvCxnSpPr>
          <p:nvPr/>
        </p:nvCxnSpPr>
        <p:spPr>
          <a:xfrm>
            <a:off x="2203048" y="5019555"/>
            <a:ext cx="5739114"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4CAEAC49-3E6B-F098-3F9F-97FD8E06AC62}"/>
              </a:ext>
            </a:extLst>
          </p:cNvPr>
          <p:cNvCxnSpPr>
            <a:cxnSpLocks/>
          </p:cNvCxnSpPr>
          <p:nvPr/>
        </p:nvCxnSpPr>
        <p:spPr>
          <a:xfrm>
            <a:off x="7942162" y="4139878"/>
            <a:ext cx="0" cy="8796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A3DD4BEE-DC23-D888-CE28-949D1CD8F66C}"/>
              </a:ext>
            </a:extLst>
          </p:cNvPr>
          <p:cNvCxnSpPr>
            <a:cxnSpLocks/>
          </p:cNvCxnSpPr>
          <p:nvPr/>
        </p:nvCxnSpPr>
        <p:spPr>
          <a:xfrm>
            <a:off x="2203048" y="4139878"/>
            <a:ext cx="0" cy="8796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7BF89661-6156-20B7-E504-E79FFD07F0D4}"/>
              </a:ext>
            </a:extLst>
          </p:cNvPr>
          <p:cNvCxnSpPr>
            <a:cxnSpLocks/>
          </p:cNvCxnSpPr>
          <p:nvPr/>
        </p:nvCxnSpPr>
        <p:spPr>
          <a:xfrm>
            <a:off x="7859210" y="3429000"/>
            <a:ext cx="0" cy="572294"/>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6F3312F7-08FD-0149-2E83-5DC4F955801D}"/>
              </a:ext>
            </a:extLst>
          </p:cNvPr>
          <p:cNvCxnSpPr>
            <a:cxnSpLocks/>
          </p:cNvCxnSpPr>
          <p:nvPr/>
        </p:nvCxnSpPr>
        <p:spPr>
          <a:xfrm>
            <a:off x="2203048" y="3429000"/>
            <a:ext cx="0" cy="572294"/>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11CD81EC-B96C-7536-121F-E25FCAAE8E28}"/>
              </a:ext>
            </a:extLst>
          </p:cNvPr>
          <p:cNvCxnSpPr>
            <a:cxnSpLocks/>
          </p:cNvCxnSpPr>
          <p:nvPr/>
        </p:nvCxnSpPr>
        <p:spPr>
          <a:xfrm>
            <a:off x="2217515" y="4036642"/>
            <a:ext cx="5671595"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pic>
        <p:nvPicPr>
          <p:cNvPr id="29" name="Grafik 28" descr="Ein Bild, das Text, Schrift, Design, Typografie enthält.&#10;&#10;Automatisch generierte Beschreibung">
            <a:extLst>
              <a:ext uri="{FF2B5EF4-FFF2-40B4-BE49-F238E27FC236}">
                <a16:creationId xmlns:a16="http://schemas.microsoft.com/office/drawing/2014/main" id="{FE030480-6249-4361-022D-B8CB30F439D9}"/>
              </a:ext>
            </a:extLst>
          </p:cNvPr>
          <p:cNvPicPr>
            <a:picLocks noChangeAspect="1"/>
          </p:cNvPicPr>
          <p:nvPr/>
        </p:nvPicPr>
        <p:blipFill rotWithShape="1">
          <a:blip r:embed="rId3"/>
          <a:srcRect r="23656"/>
          <a:stretch/>
        </p:blipFill>
        <p:spPr>
          <a:xfrm>
            <a:off x="8157741" y="3446362"/>
            <a:ext cx="372801" cy="554932"/>
          </a:xfrm>
          <a:prstGeom prst="rect">
            <a:avLst/>
          </a:prstGeom>
        </p:spPr>
      </p:pic>
      <p:pic>
        <p:nvPicPr>
          <p:cNvPr id="31" name="Grafik 30" descr="Ein Bild, das Text, Schrift, Typografie, Design enthält.&#10;&#10;Automatisch generierte Beschreibung">
            <a:extLst>
              <a:ext uri="{FF2B5EF4-FFF2-40B4-BE49-F238E27FC236}">
                <a16:creationId xmlns:a16="http://schemas.microsoft.com/office/drawing/2014/main" id="{1F31DEA4-5662-56FD-257C-ED8E62382B03}"/>
              </a:ext>
            </a:extLst>
          </p:cNvPr>
          <p:cNvPicPr>
            <a:picLocks noChangeAspect="1"/>
          </p:cNvPicPr>
          <p:nvPr/>
        </p:nvPicPr>
        <p:blipFill rotWithShape="1">
          <a:blip r:embed="rId4"/>
          <a:srcRect r="34547"/>
          <a:stretch/>
        </p:blipFill>
        <p:spPr>
          <a:xfrm>
            <a:off x="8157741" y="4113153"/>
            <a:ext cx="372801" cy="870511"/>
          </a:xfrm>
          <a:prstGeom prst="rect">
            <a:avLst/>
          </a:prstGeom>
        </p:spPr>
      </p:pic>
      <p:pic>
        <p:nvPicPr>
          <p:cNvPr id="3" name="Bild 3">
            <a:extLst>
              <a:ext uri="{FF2B5EF4-FFF2-40B4-BE49-F238E27FC236}">
                <a16:creationId xmlns:a16="http://schemas.microsoft.com/office/drawing/2014/main" id="{18F72201-4FCD-9D1C-FB17-FB451EAAA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319267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AD158-C86F-912F-BE4B-A967C37CF1A0}"/>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Hinweise auf WUP-Online am Beispiel BA - </a:t>
            </a:r>
            <a:r>
              <a:rPr lang="de-DE" sz="3200" dirty="0" err="1">
                <a:solidFill>
                  <a:srgbClr val="00B0F0"/>
                </a:solidFill>
                <a:latin typeface="Aptos Mono" panose="020B0009020202020204" pitchFamily="49" charset="0"/>
              </a:rPr>
              <a:t>Altregel</a:t>
            </a:r>
            <a:endParaRPr lang="de-DE" sz="3200" dirty="0">
              <a:solidFill>
                <a:srgbClr val="00B0F0"/>
              </a:solidFill>
              <a:latin typeface="Aptos Mono" panose="020B0009020202020204" pitchFamily="49" charset="0"/>
            </a:endParaRPr>
          </a:p>
        </p:txBody>
      </p:sp>
      <p:pic>
        <p:nvPicPr>
          <p:cNvPr id="9" name="Inhaltsplatzhalter 8" descr="Ein Bild, das Text, Screenshot enthält.&#10;&#10;Automatisch generierte Beschreibung">
            <a:extLst>
              <a:ext uri="{FF2B5EF4-FFF2-40B4-BE49-F238E27FC236}">
                <a16:creationId xmlns:a16="http://schemas.microsoft.com/office/drawing/2014/main" id="{536F5A63-9D02-4982-4E1F-4D8FE3E4D7C6}"/>
              </a:ext>
            </a:extLst>
          </p:cNvPr>
          <p:cNvPicPr>
            <a:picLocks noGrp="1" noChangeAspect="1"/>
          </p:cNvPicPr>
          <p:nvPr>
            <p:ph idx="1"/>
          </p:nvPr>
        </p:nvPicPr>
        <p:blipFill>
          <a:blip r:embed="rId2"/>
          <a:stretch>
            <a:fillRect/>
          </a:stretch>
        </p:blipFill>
        <p:spPr>
          <a:xfrm>
            <a:off x="838200" y="1805049"/>
            <a:ext cx="10515600" cy="3942608"/>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0" name="Freihand 9">
                <a:extLst>
                  <a:ext uri="{FF2B5EF4-FFF2-40B4-BE49-F238E27FC236}">
                    <a16:creationId xmlns:a16="http://schemas.microsoft.com/office/drawing/2014/main" id="{4D56B8EC-A7E5-5F5A-6303-109AE146165D}"/>
                  </a:ext>
                </a:extLst>
              </p14:cNvPr>
              <p14:cNvContentPartPr/>
              <p14:nvPr/>
            </p14:nvContentPartPr>
            <p14:xfrm>
              <a:off x="370618" y="4487152"/>
              <a:ext cx="2643840" cy="1644840"/>
            </p14:xfrm>
          </p:contentPart>
        </mc:Choice>
        <mc:Fallback xmlns="">
          <p:pic>
            <p:nvPicPr>
              <p:cNvPr id="10" name="Freihand 9">
                <a:extLst>
                  <a:ext uri="{FF2B5EF4-FFF2-40B4-BE49-F238E27FC236}">
                    <a16:creationId xmlns:a16="http://schemas.microsoft.com/office/drawing/2014/main" id="{4D56B8EC-A7E5-5F5A-6303-109AE146165D}"/>
                  </a:ext>
                </a:extLst>
              </p:cNvPr>
              <p:cNvPicPr/>
              <p:nvPr/>
            </p:nvPicPr>
            <p:blipFill>
              <a:blip r:embed="rId4"/>
              <a:stretch>
                <a:fillRect/>
              </a:stretch>
            </p:blipFill>
            <p:spPr>
              <a:xfrm>
                <a:off x="307618" y="4109512"/>
                <a:ext cx="2769480" cy="2400480"/>
              </a:xfrm>
              <a:prstGeom prst="rect">
                <a:avLst/>
              </a:prstGeom>
            </p:spPr>
          </p:pic>
        </mc:Fallback>
      </mc:AlternateContent>
      <p:sp>
        <p:nvSpPr>
          <p:cNvPr id="3" name="Textfeld 2">
            <a:extLst>
              <a:ext uri="{FF2B5EF4-FFF2-40B4-BE49-F238E27FC236}">
                <a16:creationId xmlns:a16="http://schemas.microsoft.com/office/drawing/2014/main" id="{1208C723-9FF5-8EB9-47BA-C62C5AFFB199}"/>
              </a:ext>
            </a:extLst>
          </p:cNvPr>
          <p:cNvSpPr txBox="1"/>
          <p:nvPr/>
        </p:nvSpPr>
        <p:spPr>
          <a:xfrm>
            <a:off x="838200" y="5823857"/>
            <a:ext cx="4659086" cy="369332"/>
          </a:xfrm>
          <a:prstGeom prst="rect">
            <a:avLst/>
          </a:prstGeom>
          <a:noFill/>
        </p:spPr>
        <p:txBody>
          <a:bodyPr wrap="square" rtlCol="0">
            <a:spAutoFit/>
          </a:bodyPr>
          <a:lstStyle/>
          <a:p>
            <a:r>
              <a:rPr lang="de-DE" dirty="0">
                <a:solidFill>
                  <a:srgbClr val="00B050"/>
                </a:solidFill>
                <a:latin typeface="Aptos Mono" panose="020B0009020202020204" pitchFamily="49" charset="0"/>
              </a:rPr>
              <a:t>Klassische Regel</a:t>
            </a:r>
          </a:p>
        </p:txBody>
      </p:sp>
      <p:pic>
        <p:nvPicPr>
          <p:cNvPr id="4" name="Bild 3">
            <a:extLst>
              <a:ext uri="{FF2B5EF4-FFF2-40B4-BE49-F238E27FC236}">
                <a16:creationId xmlns:a16="http://schemas.microsoft.com/office/drawing/2014/main" id="{C7F77965-F7DA-1FEB-B068-4AD3BE4119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742446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1F1CA-8C82-BAC9-DCD8-811DBB5F74A1}"/>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Hinweise auf WUP-Online am Beispiel BA – </a:t>
            </a:r>
            <a:r>
              <a:rPr lang="de-DE" sz="3200" dirty="0" err="1">
                <a:solidFill>
                  <a:srgbClr val="00B0F0"/>
                </a:solidFill>
                <a:latin typeface="Aptos Mono" panose="020B0009020202020204" pitchFamily="49" charset="0"/>
              </a:rPr>
              <a:t>Altregel</a:t>
            </a:r>
            <a:r>
              <a:rPr lang="de-DE" sz="3200" dirty="0">
                <a:solidFill>
                  <a:srgbClr val="00B0F0"/>
                </a:solidFill>
                <a:latin typeface="Aptos Mono" panose="020B0009020202020204" pitchFamily="49" charset="0"/>
              </a:rPr>
              <a:t> HS: 3922 bis 3926</a:t>
            </a:r>
            <a:endParaRPr lang="de-DE" sz="3200" dirty="0"/>
          </a:p>
        </p:txBody>
      </p:sp>
      <p:pic>
        <p:nvPicPr>
          <p:cNvPr id="5" name="Inhaltsplatzhalter 4" descr="Ein Bild, das Text, Screenshot, Schrift enthält.&#10;&#10;Automatisch generierte Beschreibung">
            <a:extLst>
              <a:ext uri="{FF2B5EF4-FFF2-40B4-BE49-F238E27FC236}">
                <a16:creationId xmlns:a16="http://schemas.microsoft.com/office/drawing/2014/main" id="{C1E83CB2-F176-ABD7-F657-7C8321804FE5}"/>
              </a:ext>
            </a:extLst>
          </p:cNvPr>
          <p:cNvPicPr>
            <a:picLocks noGrp="1" noChangeAspect="1"/>
          </p:cNvPicPr>
          <p:nvPr>
            <p:ph idx="1"/>
          </p:nvPr>
        </p:nvPicPr>
        <p:blipFill>
          <a:blip r:embed="rId2"/>
          <a:stretch>
            <a:fillRect/>
          </a:stretch>
        </p:blipFill>
        <p:spPr>
          <a:xfrm>
            <a:off x="838200" y="1900052"/>
            <a:ext cx="10515600" cy="3788229"/>
          </a:xfrm>
        </p:spPr>
      </p:pic>
      <p:sp>
        <p:nvSpPr>
          <p:cNvPr id="3" name="Textfeld 2">
            <a:extLst>
              <a:ext uri="{FF2B5EF4-FFF2-40B4-BE49-F238E27FC236}">
                <a16:creationId xmlns:a16="http://schemas.microsoft.com/office/drawing/2014/main" id="{D47BF7FD-4EBA-4635-EDB2-D981F5F65C0A}"/>
              </a:ext>
            </a:extLst>
          </p:cNvPr>
          <p:cNvSpPr txBox="1"/>
          <p:nvPr/>
        </p:nvSpPr>
        <p:spPr>
          <a:xfrm>
            <a:off x="838200" y="5823857"/>
            <a:ext cx="4659086" cy="369332"/>
          </a:xfrm>
          <a:prstGeom prst="rect">
            <a:avLst/>
          </a:prstGeom>
          <a:noFill/>
        </p:spPr>
        <p:txBody>
          <a:bodyPr wrap="square" rtlCol="0">
            <a:spAutoFit/>
          </a:bodyPr>
          <a:lstStyle/>
          <a:p>
            <a:r>
              <a:rPr lang="de-DE" dirty="0">
                <a:solidFill>
                  <a:srgbClr val="00B050"/>
                </a:solidFill>
                <a:latin typeface="Aptos Mono" panose="020B0009020202020204" pitchFamily="49" charset="0"/>
              </a:rPr>
              <a:t>Klassische Regel</a:t>
            </a:r>
          </a:p>
        </p:txBody>
      </p:sp>
      <p:pic>
        <p:nvPicPr>
          <p:cNvPr id="4" name="Bild 3">
            <a:extLst>
              <a:ext uri="{FF2B5EF4-FFF2-40B4-BE49-F238E27FC236}">
                <a16:creationId xmlns:a16="http://schemas.microsoft.com/office/drawing/2014/main" id="{D153ED17-9BC9-C880-B5D0-6B7EEA5AA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031127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AD158-C86F-912F-BE4B-A967C37CF1A0}"/>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Hinweise auf WUP-Online am Beispiel BA - </a:t>
            </a:r>
            <a:r>
              <a:rPr lang="de-DE" sz="3200" dirty="0" err="1">
                <a:solidFill>
                  <a:srgbClr val="00B0F0"/>
                </a:solidFill>
                <a:latin typeface="Aptos Mono" panose="020B0009020202020204" pitchFamily="49" charset="0"/>
              </a:rPr>
              <a:t>Neuregel</a:t>
            </a:r>
            <a:endParaRPr lang="de-DE" sz="3200" dirty="0">
              <a:solidFill>
                <a:srgbClr val="00B0F0"/>
              </a:solidFill>
              <a:latin typeface="Aptos Mono" panose="020B0009020202020204" pitchFamily="49" charset="0"/>
            </a:endParaRPr>
          </a:p>
        </p:txBody>
      </p:sp>
      <p:pic>
        <p:nvPicPr>
          <p:cNvPr id="6" name="Inhaltsplatzhalter 5" descr="Ein Bild, das Text, Screenshot enthält.&#10;&#10;Automatisch generierte Beschreibung">
            <a:extLst>
              <a:ext uri="{FF2B5EF4-FFF2-40B4-BE49-F238E27FC236}">
                <a16:creationId xmlns:a16="http://schemas.microsoft.com/office/drawing/2014/main" id="{8FACE0C3-9F35-93BD-B283-15CA611AB239}"/>
              </a:ext>
            </a:extLst>
          </p:cNvPr>
          <p:cNvPicPr>
            <a:picLocks noGrp="1" noChangeAspect="1"/>
          </p:cNvPicPr>
          <p:nvPr>
            <p:ph idx="1"/>
          </p:nvPr>
        </p:nvPicPr>
        <p:blipFill>
          <a:blip r:embed="rId2"/>
          <a:stretch>
            <a:fillRect/>
          </a:stretch>
        </p:blipFill>
        <p:spPr>
          <a:xfrm>
            <a:off x="838200" y="2101932"/>
            <a:ext cx="10515600" cy="3800104"/>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Freihand 6">
                <a:extLst>
                  <a:ext uri="{FF2B5EF4-FFF2-40B4-BE49-F238E27FC236}">
                    <a16:creationId xmlns:a16="http://schemas.microsoft.com/office/drawing/2014/main" id="{8A21575E-58EA-A092-3666-F5801B5B7D24}"/>
                  </a:ext>
                </a:extLst>
              </p14:cNvPr>
              <p14:cNvContentPartPr/>
              <p14:nvPr/>
            </p14:nvContentPartPr>
            <p14:xfrm>
              <a:off x="176218" y="4994392"/>
              <a:ext cx="3270240" cy="1356840"/>
            </p14:xfrm>
          </p:contentPart>
        </mc:Choice>
        <mc:Fallback xmlns="">
          <p:pic>
            <p:nvPicPr>
              <p:cNvPr id="7" name="Freihand 6">
                <a:extLst>
                  <a:ext uri="{FF2B5EF4-FFF2-40B4-BE49-F238E27FC236}">
                    <a16:creationId xmlns:a16="http://schemas.microsoft.com/office/drawing/2014/main" id="{8A21575E-58EA-A092-3666-F5801B5B7D24}"/>
                  </a:ext>
                </a:extLst>
              </p:cNvPr>
              <p:cNvPicPr/>
              <p:nvPr/>
            </p:nvPicPr>
            <p:blipFill>
              <a:blip r:embed="rId4"/>
              <a:stretch>
                <a:fillRect/>
              </a:stretch>
            </p:blipFill>
            <p:spPr>
              <a:xfrm>
                <a:off x="113578" y="4616752"/>
                <a:ext cx="3395880" cy="2112480"/>
              </a:xfrm>
              <a:prstGeom prst="rect">
                <a:avLst/>
              </a:prstGeom>
            </p:spPr>
          </p:pic>
        </mc:Fallback>
      </mc:AlternateContent>
      <p:sp>
        <p:nvSpPr>
          <p:cNvPr id="3" name="Textfeld 2">
            <a:extLst>
              <a:ext uri="{FF2B5EF4-FFF2-40B4-BE49-F238E27FC236}">
                <a16:creationId xmlns:a16="http://schemas.microsoft.com/office/drawing/2014/main" id="{451313F4-6E90-2811-F1A9-4362033D09B8}"/>
              </a:ext>
            </a:extLst>
          </p:cNvPr>
          <p:cNvSpPr txBox="1"/>
          <p:nvPr/>
        </p:nvSpPr>
        <p:spPr>
          <a:xfrm>
            <a:off x="838200" y="5823857"/>
            <a:ext cx="4659086" cy="369332"/>
          </a:xfrm>
          <a:prstGeom prst="rect">
            <a:avLst/>
          </a:prstGeom>
          <a:noFill/>
        </p:spPr>
        <p:txBody>
          <a:bodyPr wrap="square" rtlCol="0">
            <a:spAutoFit/>
          </a:bodyPr>
          <a:lstStyle/>
          <a:p>
            <a:r>
              <a:rPr lang="de-DE" dirty="0">
                <a:solidFill>
                  <a:srgbClr val="FF0000"/>
                </a:solidFill>
                <a:latin typeface="Aptos Mono" panose="020B0009020202020204" pitchFamily="49" charset="0"/>
              </a:rPr>
              <a:t>Neue Regel „</a:t>
            </a:r>
            <a:r>
              <a:rPr lang="de-DE" dirty="0" err="1">
                <a:solidFill>
                  <a:srgbClr val="FF0000"/>
                </a:solidFill>
                <a:latin typeface="Aptos Mono" panose="020B0009020202020204" pitchFamily="49" charset="0"/>
              </a:rPr>
              <a:t>Revised</a:t>
            </a:r>
            <a:r>
              <a:rPr lang="de-DE" dirty="0">
                <a:solidFill>
                  <a:srgbClr val="FF0000"/>
                </a:solidFill>
                <a:latin typeface="Aptos Mono" panose="020B0009020202020204" pitchFamily="49" charset="0"/>
              </a:rPr>
              <a:t> Rules“</a:t>
            </a:r>
          </a:p>
        </p:txBody>
      </p:sp>
      <p:pic>
        <p:nvPicPr>
          <p:cNvPr id="4" name="Bild 3">
            <a:extLst>
              <a:ext uri="{FF2B5EF4-FFF2-40B4-BE49-F238E27FC236}">
                <a16:creationId xmlns:a16="http://schemas.microsoft.com/office/drawing/2014/main" id="{26D0E4CB-ACE4-8BEC-FA8A-CD8553C176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411381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AD158-C86F-912F-BE4B-A967C37CF1A0}"/>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Hinweise auf WUP-Online am Beispiel BA - </a:t>
            </a:r>
            <a:r>
              <a:rPr lang="de-DE" sz="3200" dirty="0" err="1">
                <a:solidFill>
                  <a:srgbClr val="00B0F0"/>
                </a:solidFill>
                <a:latin typeface="Aptos Mono" panose="020B0009020202020204" pitchFamily="49" charset="0"/>
              </a:rPr>
              <a:t>Neuregel</a:t>
            </a:r>
            <a:endParaRPr lang="de-DE" sz="3200" dirty="0">
              <a:solidFill>
                <a:srgbClr val="00B0F0"/>
              </a:solidFill>
              <a:latin typeface="Aptos Mono" panose="020B0009020202020204" pitchFamily="49" charset="0"/>
            </a:endParaRPr>
          </a:p>
        </p:txBody>
      </p:sp>
      <p:pic>
        <p:nvPicPr>
          <p:cNvPr id="7" name="Inhaltsplatzhalter 6" descr="Ein Bild, das Text, Software, Screenshot enthält.&#10;&#10;Automatisch generierte Beschreibung">
            <a:extLst>
              <a:ext uri="{FF2B5EF4-FFF2-40B4-BE49-F238E27FC236}">
                <a16:creationId xmlns:a16="http://schemas.microsoft.com/office/drawing/2014/main" id="{E347E28D-C20E-198D-2209-C343068CEFE1}"/>
              </a:ext>
            </a:extLst>
          </p:cNvPr>
          <p:cNvPicPr>
            <a:picLocks noGrp="1" noChangeAspect="1"/>
          </p:cNvPicPr>
          <p:nvPr>
            <p:ph idx="1"/>
          </p:nvPr>
        </p:nvPicPr>
        <p:blipFill>
          <a:blip r:embed="rId2"/>
          <a:stretch>
            <a:fillRect/>
          </a:stretch>
        </p:blipFill>
        <p:spPr>
          <a:xfrm>
            <a:off x="838199" y="1825625"/>
            <a:ext cx="10300855" cy="4351338"/>
          </a:xfrm>
        </p:spPr>
      </p:pic>
      <p:sp>
        <p:nvSpPr>
          <p:cNvPr id="3" name="Textfeld 2">
            <a:extLst>
              <a:ext uri="{FF2B5EF4-FFF2-40B4-BE49-F238E27FC236}">
                <a16:creationId xmlns:a16="http://schemas.microsoft.com/office/drawing/2014/main" id="{190D0EDC-7CE1-AF7F-F916-518A539B9120}"/>
              </a:ext>
            </a:extLst>
          </p:cNvPr>
          <p:cNvSpPr txBox="1"/>
          <p:nvPr/>
        </p:nvSpPr>
        <p:spPr>
          <a:xfrm>
            <a:off x="838199" y="6176963"/>
            <a:ext cx="4659086" cy="369332"/>
          </a:xfrm>
          <a:prstGeom prst="rect">
            <a:avLst/>
          </a:prstGeom>
          <a:noFill/>
        </p:spPr>
        <p:txBody>
          <a:bodyPr wrap="square" rtlCol="0">
            <a:spAutoFit/>
          </a:bodyPr>
          <a:lstStyle/>
          <a:p>
            <a:r>
              <a:rPr lang="de-DE" dirty="0">
                <a:solidFill>
                  <a:srgbClr val="FF0000"/>
                </a:solidFill>
                <a:latin typeface="Aptos Mono" panose="020B0009020202020204" pitchFamily="49" charset="0"/>
              </a:rPr>
              <a:t>Neue Regel „</a:t>
            </a:r>
            <a:r>
              <a:rPr lang="de-DE" dirty="0" err="1">
                <a:solidFill>
                  <a:srgbClr val="FF0000"/>
                </a:solidFill>
                <a:latin typeface="Aptos Mono" panose="020B0009020202020204" pitchFamily="49" charset="0"/>
              </a:rPr>
              <a:t>Revised</a:t>
            </a:r>
            <a:r>
              <a:rPr lang="de-DE" dirty="0">
                <a:solidFill>
                  <a:srgbClr val="FF0000"/>
                </a:solidFill>
                <a:latin typeface="Aptos Mono" panose="020B0009020202020204" pitchFamily="49" charset="0"/>
              </a:rPr>
              <a:t> Rules“</a:t>
            </a:r>
          </a:p>
        </p:txBody>
      </p:sp>
      <p:pic>
        <p:nvPicPr>
          <p:cNvPr id="4" name="Bild 3">
            <a:extLst>
              <a:ext uri="{FF2B5EF4-FFF2-40B4-BE49-F238E27FC236}">
                <a16:creationId xmlns:a16="http://schemas.microsoft.com/office/drawing/2014/main" id="{A546260B-4193-29CE-B59C-93037F146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3359619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B8F2-A748-87AA-5613-BA928A57ACAE}"/>
              </a:ext>
            </a:extLst>
          </p:cNvPr>
          <p:cNvSpPr>
            <a:spLocks noGrp="1"/>
          </p:cNvSpPr>
          <p:nvPr>
            <p:ph type="title"/>
          </p:nvPr>
        </p:nvSpPr>
        <p:spPr>
          <a:xfrm>
            <a:off x="992579" y="500062"/>
            <a:ext cx="10515600" cy="1325563"/>
          </a:xfrm>
        </p:spPr>
        <p:txBody>
          <a:bodyPr>
            <a:normAutofit/>
          </a:bodyPr>
          <a:lstStyle/>
          <a:p>
            <a:r>
              <a:rPr lang="de-DE" sz="3200" dirty="0">
                <a:solidFill>
                  <a:srgbClr val="00B0F0"/>
                </a:solidFill>
                <a:latin typeface="Aptos Mono" panose="020B0009020202020204" pitchFamily="49" charset="0"/>
              </a:rPr>
              <a:t>Hinweise auf WUP-Online am Beispiel BA – </a:t>
            </a:r>
            <a:r>
              <a:rPr lang="de-DE" sz="3200" dirty="0" err="1">
                <a:solidFill>
                  <a:srgbClr val="00B0F0"/>
                </a:solidFill>
                <a:latin typeface="Aptos Mono" panose="020B0009020202020204" pitchFamily="49" charset="0"/>
              </a:rPr>
              <a:t>Altregel</a:t>
            </a:r>
            <a:r>
              <a:rPr lang="de-DE" sz="3200" dirty="0">
                <a:solidFill>
                  <a:srgbClr val="00B0F0"/>
                </a:solidFill>
                <a:latin typeface="Aptos Mono" panose="020B0009020202020204" pitchFamily="49" charset="0"/>
              </a:rPr>
              <a:t> HS: 3922 bis 3926 (im Netz BA</a:t>
            </a:r>
            <a:r>
              <a:rPr lang="de-DE" sz="3200" dirty="0">
                <a:solidFill>
                  <a:srgbClr val="FF0000"/>
                </a:solidFill>
                <a:latin typeface="Aptos Mono" panose="020B0009020202020204" pitchFamily="49" charset="0"/>
              </a:rPr>
              <a:t>A</a:t>
            </a:r>
            <a:r>
              <a:rPr lang="de-DE" sz="3200" dirty="0">
                <a:solidFill>
                  <a:srgbClr val="00B0F0"/>
                </a:solidFill>
                <a:latin typeface="Aptos Mono" panose="020B0009020202020204" pitchFamily="49" charset="0"/>
              </a:rPr>
              <a:t>)</a:t>
            </a:r>
            <a:endParaRPr lang="de-DE" sz="3200" dirty="0"/>
          </a:p>
        </p:txBody>
      </p:sp>
      <p:sp>
        <p:nvSpPr>
          <p:cNvPr id="3" name="Inhaltsplatzhalter 2">
            <a:extLst>
              <a:ext uri="{FF2B5EF4-FFF2-40B4-BE49-F238E27FC236}">
                <a16:creationId xmlns:a16="http://schemas.microsoft.com/office/drawing/2014/main" id="{BF311641-7BDF-9B54-4576-4B72A6869708}"/>
              </a:ext>
            </a:extLst>
          </p:cNvPr>
          <p:cNvSpPr>
            <a:spLocks noGrp="1"/>
          </p:cNvSpPr>
          <p:nvPr>
            <p:ph idx="1"/>
          </p:nvPr>
        </p:nvSpPr>
        <p:spPr/>
        <p:txBody>
          <a:bodyPr>
            <a:normAutofit/>
          </a:bodyPr>
          <a:lstStyle/>
          <a:p>
            <a:r>
              <a:rPr lang="de-DE" sz="1800" dirty="0">
                <a:solidFill>
                  <a:srgbClr val="00B0F0"/>
                </a:solidFill>
                <a:latin typeface="Aptos Mono" panose="020B0009020202020204" pitchFamily="49" charset="0"/>
              </a:rPr>
              <a:t>BA</a:t>
            </a:r>
            <a:r>
              <a:rPr lang="de-DE" sz="1800" dirty="0">
                <a:solidFill>
                  <a:srgbClr val="FF0000"/>
                </a:solidFill>
                <a:latin typeface="Aptos Mono" panose="020B0009020202020204" pitchFamily="49" charset="0"/>
              </a:rPr>
              <a:t>A = </a:t>
            </a:r>
            <a:r>
              <a:rPr lang="de-DE" sz="1800" dirty="0">
                <a:solidFill>
                  <a:srgbClr val="00B0F0"/>
                </a:solidFill>
                <a:latin typeface="Aptos Mono" panose="020B0009020202020204" pitchFamily="49" charset="0"/>
              </a:rPr>
              <a:t>Bosnien und Herzegowina (BA)</a:t>
            </a:r>
            <a:r>
              <a:rPr lang="de-DE" sz="1800" dirty="0">
                <a:solidFill>
                  <a:srgbClr val="FF0000"/>
                </a:solidFill>
                <a:latin typeface="Aptos Mono" panose="020B0009020202020204" pitchFamily="49" charset="0"/>
              </a:rPr>
              <a:t>Alternativ</a:t>
            </a:r>
            <a:r>
              <a:rPr lang="de-DE" sz="1800" dirty="0">
                <a:solidFill>
                  <a:srgbClr val="00B0F0"/>
                </a:solidFill>
                <a:latin typeface="Aptos Mono" panose="020B0009020202020204" pitchFamily="49" charset="0"/>
              </a:rPr>
              <a:t>)</a:t>
            </a:r>
            <a:endParaRPr lang="de-DE" sz="1800" dirty="0">
              <a:solidFill>
                <a:srgbClr val="FF0000"/>
              </a:solidFill>
              <a:latin typeface="Aptos Mono" panose="020B0009020202020204" pitchFamily="49" charset="0"/>
            </a:endParaRPr>
          </a:p>
        </p:txBody>
      </p:sp>
      <p:pic>
        <p:nvPicPr>
          <p:cNvPr id="5" name="Grafik 4" descr="Ein Bild, das Text, Screenshot, Design enthält.&#10;&#10;Automatisch generierte Beschreibung">
            <a:extLst>
              <a:ext uri="{FF2B5EF4-FFF2-40B4-BE49-F238E27FC236}">
                <a16:creationId xmlns:a16="http://schemas.microsoft.com/office/drawing/2014/main" id="{30CD8FAB-32D9-903B-9948-81EF9CCF14C5}"/>
              </a:ext>
            </a:extLst>
          </p:cNvPr>
          <p:cNvPicPr>
            <a:picLocks noChangeAspect="1"/>
          </p:cNvPicPr>
          <p:nvPr/>
        </p:nvPicPr>
        <p:blipFill>
          <a:blip r:embed="rId2"/>
          <a:stretch>
            <a:fillRect/>
          </a:stretch>
        </p:blipFill>
        <p:spPr>
          <a:xfrm>
            <a:off x="1128156" y="2231587"/>
            <a:ext cx="9749641" cy="4351338"/>
          </a:xfrm>
          <a:prstGeom prst="rect">
            <a:avLst/>
          </a:prstGeom>
        </p:spPr>
      </p:pic>
      <p:sp>
        <p:nvSpPr>
          <p:cNvPr id="4" name="Textfeld 3">
            <a:extLst>
              <a:ext uri="{FF2B5EF4-FFF2-40B4-BE49-F238E27FC236}">
                <a16:creationId xmlns:a16="http://schemas.microsoft.com/office/drawing/2014/main" id="{08C43301-4140-14FD-80FB-A10730A2ADD2}"/>
              </a:ext>
            </a:extLst>
          </p:cNvPr>
          <p:cNvSpPr txBox="1"/>
          <p:nvPr/>
        </p:nvSpPr>
        <p:spPr>
          <a:xfrm>
            <a:off x="838200" y="5823857"/>
            <a:ext cx="4659086" cy="369332"/>
          </a:xfrm>
          <a:prstGeom prst="rect">
            <a:avLst/>
          </a:prstGeom>
          <a:noFill/>
        </p:spPr>
        <p:txBody>
          <a:bodyPr wrap="square" rtlCol="0">
            <a:spAutoFit/>
          </a:bodyPr>
          <a:lstStyle/>
          <a:p>
            <a:r>
              <a:rPr lang="de-DE" dirty="0">
                <a:solidFill>
                  <a:srgbClr val="FF0000"/>
                </a:solidFill>
                <a:latin typeface="Aptos Mono" panose="020B0009020202020204" pitchFamily="49" charset="0"/>
              </a:rPr>
              <a:t>Neue Regel „</a:t>
            </a:r>
            <a:r>
              <a:rPr lang="de-DE" dirty="0" err="1">
                <a:solidFill>
                  <a:srgbClr val="FF0000"/>
                </a:solidFill>
                <a:latin typeface="Aptos Mono" panose="020B0009020202020204" pitchFamily="49" charset="0"/>
              </a:rPr>
              <a:t>Revised</a:t>
            </a:r>
            <a:r>
              <a:rPr lang="de-DE" dirty="0">
                <a:solidFill>
                  <a:srgbClr val="FF0000"/>
                </a:solidFill>
                <a:latin typeface="Aptos Mono" panose="020B0009020202020204" pitchFamily="49" charset="0"/>
              </a:rPr>
              <a:t> Rules“</a:t>
            </a:r>
          </a:p>
        </p:txBody>
      </p:sp>
      <p:pic>
        <p:nvPicPr>
          <p:cNvPr id="6" name="Bild 3">
            <a:extLst>
              <a:ext uri="{FF2B5EF4-FFF2-40B4-BE49-F238E27FC236}">
                <a16:creationId xmlns:a16="http://schemas.microsoft.com/office/drawing/2014/main" id="{4A97672B-620F-AFFB-7F4B-6AFEE4A80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34068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1E907-A6E1-4F5F-B4B4-B17D33E4F067}"/>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cs typeface="Aptos Mono" panose="020F0502020204030204" pitchFamily="34" charset="0"/>
              </a:rPr>
              <a:t>PEM-Übereinkommen</a:t>
            </a:r>
          </a:p>
        </p:txBody>
      </p:sp>
      <p:sp>
        <p:nvSpPr>
          <p:cNvPr id="3" name="Inhaltsplatzhalter 2">
            <a:extLst>
              <a:ext uri="{FF2B5EF4-FFF2-40B4-BE49-F238E27FC236}">
                <a16:creationId xmlns:a16="http://schemas.microsoft.com/office/drawing/2014/main" id="{EF6D8696-502A-AB44-0FCE-3118688E9565}"/>
              </a:ext>
            </a:extLst>
          </p:cNvPr>
          <p:cNvSpPr>
            <a:spLocks noGrp="1"/>
          </p:cNvSpPr>
          <p:nvPr>
            <p:ph idx="1"/>
          </p:nvPr>
        </p:nvSpPr>
        <p:spPr/>
        <p:txBody>
          <a:bodyPr>
            <a:normAutofit/>
          </a:bodyPr>
          <a:lstStyle/>
          <a:p>
            <a:pPr marL="0" indent="0" algn="just">
              <a:buNone/>
            </a:pPr>
            <a:r>
              <a:rPr lang="de-AT" sz="1800" b="1" u="sng" kern="100" dirty="0">
                <a:effectLst/>
                <a:latin typeface="Aptos Mono" panose="020B0009020202020204" pitchFamily="49" charset="0"/>
                <a:ea typeface="Calibri" panose="020F0502020204030204" pitchFamily="34" charset="0"/>
                <a:cs typeface="Times New Roman" panose="02020603050405020304" pitchFamily="18" charset="0"/>
              </a:rPr>
              <a:t>Begründung:</a:t>
            </a:r>
            <a:br>
              <a:rPr lang="de-AT" sz="1800" kern="100" dirty="0">
                <a:effectLst/>
                <a:latin typeface="Aptos Mono" panose="020B0009020202020204" pitchFamily="49" charset="0"/>
                <a:ea typeface="Calibri" panose="020F0502020204030204" pitchFamily="34" charset="0"/>
                <a:cs typeface="Times New Roman" panose="02020603050405020304" pitchFamily="18" charset="0"/>
              </a:rPr>
            </a:br>
            <a:br>
              <a:rPr lang="de-AT" sz="1800" kern="100" dirty="0">
                <a:effectLst/>
                <a:latin typeface="Aptos Mono" panose="020B0009020202020204" pitchFamily="49" charset="0"/>
                <a:ea typeface="Calibri" panose="020F0502020204030204" pitchFamily="34" charset="0"/>
                <a:cs typeface="Times New Roman" panose="02020603050405020304" pitchFamily="18" charset="0"/>
              </a:rPr>
            </a:br>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Zahlreiche </a:t>
            </a:r>
            <a:r>
              <a:rPr lang="de-AT" sz="1800" kern="100" dirty="0" err="1">
                <a:effectLst/>
                <a:latin typeface="Aptos Mono" panose="020B0009020202020204" pitchFamily="49" charset="0"/>
                <a:ea typeface="Calibri" panose="020F0502020204030204" pitchFamily="34" charset="0"/>
                <a:cs typeface="Times New Roman" panose="02020603050405020304" pitchFamily="18" charset="0"/>
              </a:rPr>
              <a:t>FHA`s</a:t>
            </a:r>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 enthalten keine dynamische Referenz auf das PEM-Überein-kommen, es gelten deshalb für diese </a:t>
            </a:r>
            <a:r>
              <a:rPr lang="de-AT" sz="1800" kern="100" dirty="0" err="1">
                <a:effectLst/>
                <a:latin typeface="Aptos Mono" panose="020B0009020202020204" pitchFamily="49" charset="0"/>
                <a:ea typeface="Calibri" panose="020F0502020204030204" pitchFamily="34" charset="0"/>
                <a:cs typeface="Times New Roman" panose="02020603050405020304" pitchFamily="18" charset="0"/>
              </a:rPr>
              <a:t>FHA`s</a:t>
            </a:r>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 die alten Regeln.</a:t>
            </a:r>
            <a:br>
              <a:rPr lang="de-AT" sz="1800" kern="100" dirty="0">
                <a:effectLst/>
                <a:latin typeface="Aptos Mono" panose="020B0009020202020204" pitchFamily="49" charset="0"/>
                <a:ea typeface="Calibri" panose="020F0502020204030204" pitchFamily="34" charset="0"/>
                <a:cs typeface="Times New Roman" panose="02020603050405020304" pitchFamily="18" charset="0"/>
              </a:rPr>
            </a:br>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Die diagonale </a:t>
            </a:r>
            <a:r>
              <a:rPr lang="de-AT" sz="1800" kern="100" dirty="0">
                <a:latin typeface="Aptos Mono" panose="020B0009020202020204" pitchFamily="49" charset="0"/>
                <a:ea typeface="Calibri" panose="020F0502020204030204" pitchFamily="34" charset="0"/>
                <a:cs typeface="Times New Roman" panose="02020603050405020304" pitchFamily="18" charset="0"/>
              </a:rPr>
              <a:t>Kumulierung in der PEM-Zone basieren auf identischen Ursprungsregeln. Um die Lieferketten nicht zu blockieren, haben sich die Vertragsparteien (</a:t>
            </a:r>
            <a:r>
              <a:rPr lang="de-AT" sz="1800" kern="100" dirty="0" err="1">
                <a:latin typeface="Aptos Mono" panose="020B0009020202020204" pitchFamily="49" charset="0"/>
                <a:ea typeface="Calibri" panose="020F0502020204030204" pitchFamily="34" charset="0"/>
                <a:cs typeface="Times New Roman" panose="02020603050405020304" pitchFamily="18" charset="0"/>
              </a:rPr>
              <a:t>KP`s</a:t>
            </a:r>
            <a:r>
              <a:rPr lang="de-AT" sz="1800" kern="100" dirty="0">
                <a:latin typeface="Aptos Mono" panose="020B0009020202020204" pitchFamily="49" charset="0"/>
                <a:ea typeface="Calibri" panose="020F0502020204030204" pitchFamily="34" charset="0"/>
                <a:cs typeface="Times New Roman" panose="02020603050405020304" pitchFamily="18" charset="0"/>
              </a:rPr>
              <a:t>) auf Eckpunkte geeinigt.</a:t>
            </a:r>
          </a:p>
          <a:p>
            <a:pPr marL="0" indent="0" algn="just">
              <a:buNone/>
            </a:pPr>
            <a:r>
              <a:rPr lang="de-AT" sz="1800" kern="100" dirty="0">
                <a:latin typeface="Aptos Mono" panose="020B0009020202020204" pitchFamily="49" charset="0"/>
                <a:ea typeface="Calibri" panose="020F0502020204030204" pitchFamily="34" charset="0"/>
                <a:cs typeface="Times New Roman" panose="02020603050405020304" pitchFamily="18" charset="0"/>
              </a:rPr>
              <a:t>  Die Ursprungsregeln des alten PEM-Übereinkommens </a:t>
            </a:r>
          </a:p>
          <a:p>
            <a:pPr marL="0" indent="0" algn="just">
              <a:buNone/>
            </a:pPr>
            <a:r>
              <a:rPr lang="de-AT" sz="1800" kern="100" dirty="0">
                <a:latin typeface="Aptos Mono" panose="020B0009020202020204" pitchFamily="49" charset="0"/>
                <a:ea typeface="Calibri" panose="020F0502020204030204" pitchFamily="34" charset="0"/>
                <a:cs typeface="Times New Roman" panose="02020603050405020304" pitchFamily="18" charset="0"/>
              </a:rPr>
              <a:t>  </a:t>
            </a:r>
            <a:r>
              <a:rPr lang="de-AT" sz="1600" kern="100" dirty="0">
                <a:latin typeface="Aptos Mono" panose="020B0009020202020204" pitchFamily="49" charset="0"/>
                <a:ea typeface="Calibri" panose="020F0502020204030204" pitchFamily="34" charset="0"/>
                <a:cs typeface="Times New Roman" panose="02020603050405020304" pitchFamily="18" charset="0"/>
                <a:hlinkClick r:id="rId2"/>
              </a:rPr>
              <a:t>https://eur-lex.europa.eu/legal-content/DE/TXT/PDF/?uri=OJ:L:2013:054:FULL</a:t>
            </a:r>
            <a:endParaRPr lang="de-AT" sz="1600" kern="100" dirty="0">
              <a:latin typeface="Aptos Mono" panose="020B0009020202020204" pitchFamily="49" charset="0"/>
              <a:ea typeface="Calibri" panose="020F0502020204030204" pitchFamily="34" charset="0"/>
              <a:cs typeface="Times New Roman" panose="02020603050405020304" pitchFamily="18" charset="0"/>
            </a:endParaRPr>
          </a:p>
          <a:p>
            <a:pPr marL="0" indent="0" algn="just">
              <a:buNone/>
            </a:pPr>
            <a:r>
              <a:rPr lang="de-AT" sz="1600" kern="100" dirty="0">
                <a:latin typeface="Aptos Mono" panose="020B0009020202020204" pitchFamily="49" charset="0"/>
                <a:ea typeface="Calibri" panose="020F0502020204030204" pitchFamily="34" charset="0"/>
                <a:cs typeface="Times New Roman" panose="02020603050405020304" pitchFamily="18" charset="0"/>
              </a:rPr>
              <a:t>  </a:t>
            </a:r>
            <a:r>
              <a:rPr lang="de-AT" sz="1800" kern="100" dirty="0">
                <a:latin typeface="Aptos Mono" panose="020B0009020202020204" pitchFamily="49" charset="0"/>
                <a:ea typeface="Calibri" panose="020F0502020204030204" pitchFamily="34" charset="0"/>
                <a:cs typeface="Times New Roman" panose="02020603050405020304" pitchFamily="18" charset="0"/>
              </a:rPr>
              <a:t>können bis zum  31.12.2025 angewendet werden. Es ist vorgesehen bis zu</a:t>
            </a:r>
            <a:br>
              <a:rPr lang="de-AT" sz="1800" kern="100" dirty="0">
                <a:latin typeface="Aptos Mono" panose="020B0009020202020204" pitchFamily="49" charset="0"/>
                <a:ea typeface="Calibri" panose="020F0502020204030204" pitchFamily="34" charset="0"/>
                <a:cs typeface="Times New Roman" panose="02020603050405020304" pitchFamily="18" charset="0"/>
              </a:rPr>
            </a:br>
            <a:r>
              <a:rPr lang="de-AT" sz="1800" kern="100" dirty="0">
                <a:latin typeface="Aptos Mono" panose="020B0009020202020204" pitchFamily="49" charset="0"/>
                <a:ea typeface="Calibri" panose="020F0502020204030204" pitchFamily="34" charset="0"/>
                <a:cs typeface="Times New Roman" panose="02020603050405020304" pitchFamily="18" charset="0"/>
              </a:rPr>
              <a:t>  diesem Datum eine dynamische Referenz auf das PEM-Übereinkommen zu schaffen.</a:t>
            </a:r>
            <a:br>
              <a:rPr lang="de-AT" sz="1800" kern="100" dirty="0">
                <a:latin typeface="Calibri" panose="020F0502020204030204" pitchFamily="34" charset="0"/>
                <a:ea typeface="Calibri" panose="020F0502020204030204" pitchFamily="34" charset="0"/>
                <a:cs typeface="Times New Roman" panose="02020603050405020304" pitchFamily="18" charset="0"/>
              </a:rPr>
            </a:br>
            <a:endParaRPr lang="de-AT" sz="1800" kern="100" dirty="0">
              <a:effectLst/>
              <a:latin typeface="Aptos Mono" panose="020B0009020202020204" pitchFamily="49" charset="0"/>
              <a:ea typeface="Calibri" panose="020F0502020204030204" pitchFamily="34" charset="0"/>
              <a:cs typeface="Times New Roman" panose="02020603050405020304" pitchFamily="18" charset="0"/>
            </a:endParaRPr>
          </a:p>
        </p:txBody>
      </p:sp>
      <p:pic>
        <p:nvPicPr>
          <p:cNvPr id="4" name="Bild 3">
            <a:extLst>
              <a:ext uri="{FF2B5EF4-FFF2-40B4-BE49-F238E27FC236}">
                <a16:creationId xmlns:a16="http://schemas.microsoft.com/office/drawing/2014/main" id="{F680F233-A5A7-2A75-4769-B74D748DC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758175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F4728-D490-A100-D6C6-70E5EAD954F3}"/>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Keine Vermischung; </a:t>
            </a:r>
            <a:r>
              <a:rPr lang="de-DE" sz="3200" dirty="0" err="1">
                <a:solidFill>
                  <a:srgbClr val="FF0000"/>
                </a:solidFill>
                <a:latin typeface="Aptos Mono" panose="020B0009020202020204" pitchFamily="49" charset="0"/>
              </a:rPr>
              <a:t>Revised</a:t>
            </a:r>
            <a:r>
              <a:rPr lang="de-DE" sz="3200" dirty="0">
                <a:solidFill>
                  <a:srgbClr val="FF0000"/>
                </a:solidFill>
                <a:latin typeface="Aptos Mono" panose="020B0009020202020204" pitchFamily="49" charset="0"/>
              </a:rPr>
              <a:t> Rules </a:t>
            </a:r>
            <a:r>
              <a:rPr lang="de-DE" sz="3200" dirty="0">
                <a:solidFill>
                  <a:srgbClr val="00B0F0"/>
                </a:solidFill>
                <a:latin typeface="Aptos Mono" panose="020B0009020202020204" pitchFamily="49" charset="0"/>
              </a:rPr>
              <a:t>ab 1.1.2025 alternative Nutzung</a:t>
            </a:r>
          </a:p>
        </p:txBody>
      </p:sp>
      <p:sp>
        <p:nvSpPr>
          <p:cNvPr id="3" name="Inhaltsplatzhalter 2">
            <a:extLst>
              <a:ext uri="{FF2B5EF4-FFF2-40B4-BE49-F238E27FC236}">
                <a16:creationId xmlns:a16="http://schemas.microsoft.com/office/drawing/2014/main" id="{63E5F022-784F-BCC6-B9B8-1FB74F7CE765}"/>
              </a:ext>
            </a:extLst>
          </p:cNvPr>
          <p:cNvSpPr>
            <a:spLocks noGrp="1"/>
          </p:cNvSpPr>
          <p:nvPr>
            <p:ph idx="1"/>
          </p:nvPr>
        </p:nvSpPr>
        <p:spPr/>
        <p:txBody>
          <a:bodyPr>
            <a:normAutofit/>
          </a:bodyPr>
          <a:lstStyle/>
          <a:p>
            <a:r>
              <a:rPr lang="de-DE" sz="1800" dirty="0">
                <a:latin typeface="Aptos Mono" panose="020B0009020202020204" pitchFamily="49" charset="0"/>
              </a:rPr>
              <a:t>Unmittelbare Vermischungen der alten und der neuen Regeln ist nicht möglich, die Regeln gelten parallel nebeneinander. Die Durchlässigkeit in beiden Systemen ist nur eingeschränkt möglich.</a:t>
            </a:r>
            <a:br>
              <a:rPr lang="de-DE" sz="1800" dirty="0">
                <a:latin typeface="Aptos Mono" panose="020B0009020202020204" pitchFamily="49" charset="0"/>
              </a:rPr>
            </a:br>
            <a:r>
              <a:rPr lang="de-DE" sz="1800" dirty="0" err="1">
                <a:latin typeface="Aptos Mono" panose="020B0009020202020204" pitchFamily="49" charset="0"/>
              </a:rPr>
              <a:t>Revised</a:t>
            </a:r>
            <a:r>
              <a:rPr lang="de-DE" sz="1800" dirty="0">
                <a:latin typeface="Aptos Mono" panose="020B0009020202020204" pitchFamily="49" charset="0"/>
              </a:rPr>
              <a:t> Rules dürfen ab 1.1.2025 alternativ genutzt werden, sie werden aber laufend angepasst:</a:t>
            </a:r>
          </a:p>
        </p:txBody>
      </p:sp>
      <p:graphicFrame>
        <p:nvGraphicFramePr>
          <p:cNvPr id="4" name="Tabelle 3">
            <a:extLst>
              <a:ext uri="{FF2B5EF4-FFF2-40B4-BE49-F238E27FC236}">
                <a16:creationId xmlns:a16="http://schemas.microsoft.com/office/drawing/2014/main" id="{76A59280-423B-9F6D-A6DE-1015B015B9C8}"/>
              </a:ext>
            </a:extLst>
          </p:cNvPr>
          <p:cNvGraphicFramePr>
            <a:graphicFrameLocks noGrp="1"/>
          </p:cNvGraphicFramePr>
          <p:nvPr>
            <p:extLst>
              <p:ext uri="{D42A27DB-BD31-4B8C-83A1-F6EECF244321}">
                <p14:modId xmlns:p14="http://schemas.microsoft.com/office/powerpoint/2010/main" val="510076569"/>
              </p:ext>
            </p:extLst>
          </p:nvPr>
        </p:nvGraphicFramePr>
        <p:xfrm>
          <a:off x="1727200" y="3429000"/>
          <a:ext cx="8127999" cy="1854200"/>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2200933241"/>
                    </a:ext>
                  </a:extLst>
                </a:gridCol>
                <a:gridCol w="2709333">
                  <a:extLst>
                    <a:ext uri="{9D8B030D-6E8A-4147-A177-3AD203B41FA5}">
                      <a16:colId xmlns:a16="http://schemas.microsoft.com/office/drawing/2014/main" val="3071634869"/>
                    </a:ext>
                  </a:extLst>
                </a:gridCol>
                <a:gridCol w="2709333">
                  <a:extLst>
                    <a:ext uri="{9D8B030D-6E8A-4147-A177-3AD203B41FA5}">
                      <a16:colId xmlns:a16="http://schemas.microsoft.com/office/drawing/2014/main" val="979125417"/>
                    </a:ext>
                  </a:extLst>
                </a:gridCol>
              </a:tblGrid>
              <a:tr h="370840">
                <a:tc>
                  <a:txBody>
                    <a:bodyPr/>
                    <a:lstStyle/>
                    <a:p>
                      <a:r>
                        <a:rPr lang="de-DE" dirty="0"/>
                        <a:t>Schweiz</a:t>
                      </a:r>
                    </a:p>
                  </a:txBody>
                  <a:tcPr/>
                </a:tc>
                <a:tc>
                  <a:txBody>
                    <a:bodyPr/>
                    <a:lstStyle/>
                    <a:p>
                      <a:r>
                        <a:rPr lang="de-DE" dirty="0"/>
                        <a:t>Albanien</a:t>
                      </a:r>
                    </a:p>
                  </a:txBody>
                  <a:tcPr/>
                </a:tc>
                <a:tc>
                  <a:txBody>
                    <a:bodyPr/>
                    <a:lstStyle/>
                    <a:p>
                      <a:r>
                        <a:rPr lang="de-DE" dirty="0"/>
                        <a:t>Nordmazedonien</a:t>
                      </a:r>
                    </a:p>
                  </a:txBody>
                  <a:tcPr/>
                </a:tc>
                <a:extLst>
                  <a:ext uri="{0D108BD9-81ED-4DB2-BD59-A6C34878D82A}">
                    <a16:rowId xmlns:a16="http://schemas.microsoft.com/office/drawing/2014/main" val="2308320956"/>
                  </a:ext>
                </a:extLst>
              </a:tr>
              <a:tr h="370840">
                <a:tc>
                  <a:txBody>
                    <a:bodyPr/>
                    <a:lstStyle/>
                    <a:p>
                      <a:r>
                        <a:rPr lang="de-DE" dirty="0"/>
                        <a:t>Liechtenstein</a:t>
                      </a:r>
                    </a:p>
                  </a:txBody>
                  <a:tcPr/>
                </a:tc>
                <a:tc>
                  <a:txBody>
                    <a:bodyPr/>
                    <a:lstStyle/>
                    <a:p>
                      <a:r>
                        <a:rPr lang="de-DE" dirty="0"/>
                        <a:t>Bosnien(/Herzegowina</a:t>
                      </a:r>
                    </a:p>
                  </a:txBody>
                  <a:tcPr/>
                </a:tc>
                <a:tc>
                  <a:txBody>
                    <a:bodyPr/>
                    <a:lstStyle/>
                    <a:p>
                      <a:r>
                        <a:rPr lang="de-DE" dirty="0"/>
                        <a:t>Serbien</a:t>
                      </a:r>
                    </a:p>
                  </a:txBody>
                  <a:tcPr/>
                </a:tc>
                <a:extLst>
                  <a:ext uri="{0D108BD9-81ED-4DB2-BD59-A6C34878D82A}">
                    <a16:rowId xmlns:a16="http://schemas.microsoft.com/office/drawing/2014/main" val="1497277337"/>
                  </a:ext>
                </a:extLst>
              </a:tr>
              <a:tr h="370840">
                <a:tc>
                  <a:txBody>
                    <a:bodyPr/>
                    <a:lstStyle/>
                    <a:p>
                      <a:r>
                        <a:rPr lang="de-DE" dirty="0" err="1"/>
                        <a:t>Islan</a:t>
                      </a:r>
                      <a:endParaRPr lang="de-DE" dirty="0"/>
                    </a:p>
                  </a:txBody>
                  <a:tcPr/>
                </a:tc>
                <a:tc>
                  <a:txBody>
                    <a:bodyPr/>
                    <a:lstStyle/>
                    <a:p>
                      <a:r>
                        <a:rPr lang="de-DE" dirty="0"/>
                        <a:t>Kosovo</a:t>
                      </a:r>
                    </a:p>
                  </a:txBody>
                  <a:tcPr/>
                </a:tc>
                <a:tc>
                  <a:txBody>
                    <a:bodyPr/>
                    <a:lstStyle/>
                    <a:p>
                      <a:r>
                        <a:rPr lang="de-DE" dirty="0"/>
                        <a:t>Moldawien</a:t>
                      </a:r>
                    </a:p>
                  </a:txBody>
                  <a:tcPr/>
                </a:tc>
                <a:extLst>
                  <a:ext uri="{0D108BD9-81ED-4DB2-BD59-A6C34878D82A}">
                    <a16:rowId xmlns:a16="http://schemas.microsoft.com/office/drawing/2014/main" val="971782103"/>
                  </a:ext>
                </a:extLst>
              </a:tr>
              <a:tr h="370840">
                <a:tc>
                  <a:txBody>
                    <a:bodyPr/>
                    <a:lstStyle/>
                    <a:p>
                      <a:r>
                        <a:rPr lang="de-DE" dirty="0"/>
                        <a:t>Norwegen</a:t>
                      </a:r>
                    </a:p>
                  </a:txBody>
                  <a:tcPr/>
                </a:tc>
                <a:tc>
                  <a:txBody>
                    <a:bodyPr/>
                    <a:lstStyle/>
                    <a:p>
                      <a:r>
                        <a:rPr lang="de-DE" dirty="0"/>
                        <a:t>Kosova</a:t>
                      </a:r>
                    </a:p>
                  </a:txBody>
                  <a:tcPr/>
                </a:tc>
                <a:tc>
                  <a:txBody>
                    <a:bodyPr/>
                    <a:lstStyle/>
                    <a:p>
                      <a:r>
                        <a:rPr lang="de-DE" dirty="0"/>
                        <a:t>Georgien</a:t>
                      </a:r>
                    </a:p>
                  </a:txBody>
                  <a:tcPr/>
                </a:tc>
                <a:extLst>
                  <a:ext uri="{0D108BD9-81ED-4DB2-BD59-A6C34878D82A}">
                    <a16:rowId xmlns:a16="http://schemas.microsoft.com/office/drawing/2014/main" val="991711817"/>
                  </a:ext>
                </a:extLst>
              </a:tr>
              <a:tr h="370840">
                <a:tc>
                  <a:txBody>
                    <a:bodyPr/>
                    <a:lstStyle/>
                    <a:p>
                      <a:r>
                        <a:rPr lang="de-DE" dirty="0" err="1"/>
                        <a:t>Färöoer</a:t>
                      </a:r>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4156354876"/>
                  </a:ext>
                </a:extLst>
              </a:tr>
            </a:tbl>
          </a:graphicData>
        </a:graphic>
      </p:graphicFrame>
      <p:pic>
        <p:nvPicPr>
          <p:cNvPr id="5" name="Bild 3">
            <a:extLst>
              <a:ext uri="{FF2B5EF4-FFF2-40B4-BE49-F238E27FC236}">
                <a16:creationId xmlns:a16="http://schemas.microsoft.com/office/drawing/2014/main" id="{AB19FC83-C300-7008-CD8A-05F4D1B93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008496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F4728-D490-A100-D6C6-70E5EAD954F3}"/>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Codierung in den Zollanmeldungen</a:t>
            </a:r>
          </a:p>
        </p:txBody>
      </p:sp>
      <p:sp>
        <p:nvSpPr>
          <p:cNvPr id="3" name="Inhaltsplatzhalter 2">
            <a:extLst>
              <a:ext uri="{FF2B5EF4-FFF2-40B4-BE49-F238E27FC236}">
                <a16:creationId xmlns:a16="http://schemas.microsoft.com/office/drawing/2014/main" id="{63E5F022-784F-BCC6-B9B8-1FB74F7CE765}"/>
              </a:ext>
            </a:extLst>
          </p:cNvPr>
          <p:cNvSpPr>
            <a:spLocks noGrp="1"/>
          </p:cNvSpPr>
          <p:nvPr>
            <p:ph idx="1"/>
          </p:nvPr>
        </p:nvSpPr>
        <p:spPr/>
        <p:txBody>
          <a:bodyPr>
            <a:normAutofit/>
          </a:bodyPr>
          <a:lstStyle/>
          <a:p>
            <a:r>
              <a:rPr lang="de-DE" sz="1800" dirty="0">
                <a:latin typeface="Aptos Mono" panose="020B0009020202020204" pitchFamily="49" charset="0"/>
              </a:rPr>
              <a:t>Folgende Codierungen sind vorzunehmen:</a:t>
            </a:r>
          </a:p>
          <a:p>
            <a:pPr marL="0" indent="0">
              <a:buNone/>
            </a:pPr>
            <a:endParaRPr lang="de-DE" sz="1800" dirty="0">
              <a:latin typeface="Aptos Mono" panose="020B0009020202020204" pitchFamily="49" charset="0"/>
            </a:endParaRPr>
          </a:p>
        </p:txBody>
      </p:sp>
      <p:graphicFrame>
        <p:nvGraphicFramePr>
          <p:cNvPr id="5" name="Tabelle 4">
            <a:extLst>
              <a:ext uri="{FF2B5EF4-FFF2-40B4-BE49-F238E27FC236}">
                <a16:creationId xmlns:a16="http://schemas.microsoft.com/office/drawing/2014/main" id="{D2AE99ED-697D-F398-A9CC-7F68690594BD}"/>
              </a:ext>
            </a:extLst>
          </p:cNvPr>
          <p:cNvGraphicFramePr>
            <a:graphicFrameLocks noGrp="1"/>
          </p:cNvGraphicFramePr>
          <p:nvPr>
            <p:extLst>
              <p:ext uri="{D42A27DB-BD31-4B8C-83A1-F6EECF244321}">
                <p14:modId xmlns:p14="http://schemas.microsoft.com/office/powerpoint/2010/main" val="1042996622"/>
              </p:ext>
            </p:extLst>
          </p:nvPr>
        </p:nvGraphicFramePr>
        <p:xfrm>
          <a:off x="1378857" y="2399694"/>
          <a:ext cx="8128000" cy="1280160"/>
        </p:xfrm>
        <a:graphic>
          <a:graphicData uri="http://schemas.openxmlformats.org/drawingml/2006/table">
            <a:tbl>
              <a:tblPr firstRow="1" bandRow="1">
                <a:tableStyleId>{21E4AEA4-8DFA-4A89-87EB-49C32662AFE0}</a:tableStyleId>
              </a:tblPr>
              <a:tblGrid>
                <a:gridCol w="2267857">
                  <a:extLst>
                    <a:ext uri="{9D8B030D-6E8A-4147-A177-3AD203B41FA5}">
                      <a16:colId xmlns:a16="http://schemas.microsoft.com/office/drawing/2014/main" val="618969192"/>
                    </a:ext>
                  </a:extLst>
                </a:gridCol>
                <a:gridCol w="5860143">
                  <a:extLst>
                    <a:ext uri="{9D8B030D-6E8A-4147-A177-3AD203B41FA5}">
                      <a16:colId xmlns:a16="http://schemas.microsoft.com/office/drawing/2014/main" val="749369399"/>
                    </a:ext>
                  </a:extLst>
                </a:gridCol>
              </a:tblGrid>
              <a:tr h="0">
                <a:tc>
                  <a:txBody>
                    <a:bodyPr/>
                    <a:lstStyle/>
                    <a:p>
                      <a:r>
                        <a:rPr lang="de-DE" dirty="0">
                          <a:latin typeface="Aptos Mono" panose="020B0009020202020204" pitchFamily="49" charset="0"/>
                        </a:rPr>
                        <a:t>U078</a:t>
                      </a:r>
                    </a:p>
                  </a:txBody>
                  <a:tcPr/>
                </a:tc>
                <a:tc>
                  <a:txBody>
                    <a:bodyPr/>
                    <a:lstStyle/>
                    <a:p>
                      <a:r>
                        <a:rPr lang="de-DE" dirty="0">
                          <a:latin typeface="Aptos Mono" panose="020B0009020202020204" pitchFamily="49" charset="0"/>
                        </a:rPr>
                        <a:t>Warenverkehrsbescheinigung </a:t>
                      </a:r>
                      <a:r>
                        <a:rPr lang="de-DE" dirty="0" err="1">
                          <a:latin typeface="Aptos Mono" panose="020B0009020202020204" pitchFamily="49" charset="0"/>
                        </a:rPr>
                        <a:t>Eur</a:t>
                      </a:r>
                      <a:r>
                        <a:rPr lang="de-DE" dirty="0">
                          <a:latin typeface="Aptos Mono" panose="020B0009020202020204" pitchFamily="49" charset="0"/>
                        </a:rPr>
                        <a:t> 1, die im Feld 7 den Vermerk </a:t>
                      </a:r>
                      <a:r>
                        <a:rPr lang="de-DE" dirty="0" err="1">
                          <a:latin typeface="Aptos Mono" panose="020B0009020202020204" pitchFamily="49" charset="0"/>
                        </a:rPr>
                        <a:t>Revised</a:t>
                      </a:r>
                      <a:r>
                        <a:rPr lang="de-DE" dirty="0">
                          <a:latin typeface="Aptos Mono" panose="020B0009020202020204" pitchFamily="49" charset="0"/>
                        </a:rPr>
                        <a:t> Rules enthält</a:t>
                      </a:r>
                    </a:p>
                  </a:txBody>
                  <a:tcPr/>
                </a:tc>
                <a:extLst>
                  <a:ext uri="{0D108BD9-81ED-4DB2-BD59-A6C34878D82A}">
                    <a16:rowId xmlns:a16="http://schemas.microsoft.com/office/drawing/2014/main" val="1459784324"/>
                  </a:ext>
                </a:extLst>
              </a:tr>
              <a:tr h="0">
                <a:tc>
                  <a:txBody>
                    <a:bodyPr/>
                    <a:lstStyle/>
                    <a:p>
                      <a:r>
                        <a:rPr lang="de-DE" dirty="0">
                          <a:latin typeface="Aptos Mono" panose="020B0009020202020204" pitchFamily="49" charset="0"/>
                        </a:rPr>
                        <a:t>U079</a:t>
                      </a:r>
                    </a:p>
                  </a:txBody>
                  <a:tcPr/>
                </a:tc>
                <a:tc>
                  <a:txBody>
                    <a:bodyPr/>
                    <a:lstStyle/>
                    <a:p>
                      <a:r>
                        <a:rPr lang="de-DE" dirty="0">
                          <a:latin typeface="Aptos Mono" panose="020B0009020202020204" pitchFamily="49" charset="0"/>
                        </a:rPr>
                        <a:t>Ursprungserklärung, die am Ende den Vermerk „</a:t>
                      </a:r>
                      <a:r>
                        <a:rPr lang="de-DE" dirty="0" err="1">
                          <a:latin typeface="Aptos Mono" panose="020B0009020202020204" pitchFamily="49" charset="0"/>
                        </a:rPr>
                        <a:t>Revised</a:t>
                      </a:r>
                      <a:r>
                        <a:rPr lang="de-DE" dirty="0">
                          <a:latin typeface="Aptos Mono" panose="020B0009020202020204" pitchFamily="49" charset="0"/>
                        </a:rPr>
                        <a:t> Rules“ enthält</a:t>
                      </a:r>
                    </a:p>
                  </a:txBody>
                  <a:tcPr/>
                </a:tc>
                <a:extLst>
                  <a:ext uri="{0D108BD9-81ED-4DB2-BD59-A6C34878D82A}">
                    <a16:rowId xmlns:a16="http://schemas.microsoft.com/office/drawing/2014/main" val="2963125316"/>
                  </a:ext>
                </a:extLst>
              </a:tr>
            </a:tbl>
          </a:graphicData>
        </a:graphic>
      </p:graphicFrame>
      <p:graphicFrame>
        <p:nvGraphicFramePr>
          <p:cNvPr id="7" name="Tabelle 6">
            <a:extLst>
              <a:ext uri="{FF2B5EF4-FFF2-40B4-BE49-F238E27FC236}">
                <a16:creationId xmlns:a16="http://schemas.microsoft.com/office/drawing/2014/main" id="{1CB71EEA-67C7-BCF7-3982-A43AA20FA62C}"/>
              </a:ext>
            </a:extLst>
          </p:cNvPr>
          <p:cNvGraphicFramePr>
            <a:graphicFrameLocks noGrp="1"/>
          </p:cNvGraphicFramePr>
          <p:nvPr>
            <p:extLst>
              <p:ext uri="{D42A27DB-BD31-4B8C-83A1-F6EECF244321}">
                <p14:modId xmlns:p14="http://schemas.microsoft.com/office/powerpoint/2010/main" val="2153290501"/>
              </p:ext>
            </p:extLst>
          </p:nvPr>
        </p:nvGraphicFramePr>
        <p:xfrm>
          <a:off x="1378858" y="4227389"/>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67813983"/>
                    </a:ext>
                  </a:extLst>
                </a:gridCol>
                <a:gridCol w="2709333">
                  <a:extLst>
                    <a:ext uri="{9D8B030D-6E8A-4147-A177-3AD203B41FA5}">
                      <a16:colId xmlns:a16="http://schemas.microsoft.com/office/drawing/2014/main" val="2406004563"/>
                    </a:ext>
                  </a:extLst>
                </a:gridCol>
                <a:gridCol w="2709333">
                  <a:extLst>
                    <a:ext uri="{9D8B030D-6E8A-4147-A177-3AD203B41FA5}">
                      <a16:colId xmlns:a16="http://schemas.microsoft.com/office/drawing/2014/main" val="3422372171"/>
                    </a:ext>
                  </a:extLst>
                </a:gridCol>
              </a:tblGrid>
              <a:tr h="370840">
                <a:tc>
                  <a:txBody>
                    <a:bodyPr/>
                    <a:lstStyle/>
                    <a:p>
                      <a:r>
                        <a:rPr lang="de-DE" dirty="0">
                          <a:latin typeface="Aptos Mono" panose="020B0009020202020204" pitchFamily="49" charset="0"/>
                        </a:rPr>
                        <a:t>U078</a:t>
                      </a:r>
                    </a:p>
                  </a:txBody>
                  <a:tcPr/>
                </a:tc>
                <a:tc>
                  <a:txBody>
                    <a:bodyPr/>
                    <a:lstStyle/>
                    <a:p>
                      <a:r>
                        <a:rPr lang="de-DE" dirty="0">
                          <a:latin typeface="Aptos Mono" panose="020B0009020202020204" pitchFamily="49" charset="0"/>
                        </a:rPr>
                        <a:t>N954</a:t>
                      </a:r>
                    </a:p>
                  </a:txBody>
                  <a:tcPr/>
                </a:tc>
                <a:tc>
                  <a:txBody>
                    <a:bodyPr/>
                    <a:lstStyle/>
                    <a:p>
                      <a:r>
                        <a:rPr lang="de-DE" dirty="0">
                          <a:latin typeface="Aptos Mono" panose="020B0009020202020204" pitchFamily="49" charset="0"/>
                        </a:rPr>
                        <a:t>7HHF</a:t>
                      </a:r>
                    </a:p>
                  </a:txBody>
                  <a:tcPr/>
                </a:tc>
                <a:extLst>
                  <a:ext uri="{0D108BD9-81ED-4DB2-BD59-A6C34878D82A}">
                    <a16:rowId xmlns:a16="http://schemas.microsoft.com/office/drawing/2014/main" val="2543645843"/>
                  </a:ext>
                </a:extLst>
              </a:tr>
              <a:tr h="370840">
                <a:tc>
                  <a:txBody>
                    <a:bodyPr/>
                    <a:lstStyle/>
                    <a:p>
                      <a:r>
                        <a:rPr lang="de-DE" dirty="0">
                          <a:latin typeface="Aptos Mono" panose="020B0009020202020204" pitchFamily="49" charset="0"/>
                        </a:rPr>
                        <a:t>U079</a:t>
                      </a:r>
                    </a:p>
                  </a:txBody>
                  <a:tcPr/>
                </a:tc>
                <a:tc>
                  <a:txBody>
                    <a:bodyPr/>
                    <a:lstStyle/>
                    <a:p>
                      <a:r>
                        <a:rPr lang="de-DE" dirty="0">
                          <a:latin typeface="Aptos Mono" panose="020B0009020202020204" pitchFamily="49" charset="0"/>
                        </a:rPr>
                        <a:t>N864</a:t>
                      </a:r>
                    </a:p>
                  </a:txBody>
                  <a:tcPr/>
                </a:tc>
                <a:tc>
                  <a:txBody>
                    <a:bodyPr/>
                    <a:lstStyle/>
                    <a:p>
                      <a:r>
                        <a:rPr lang="de-DE" dirty="0">
                          <a:latin typeface="Aptos Mono" panose="020B0009020202020204" pitchFamily="49" charset="0"/>
                        </a:rPr>
                        <a:t>7HHF</a:t>
                      </a:r>
                    </a:p>
                  </a:txBody>
                  <a:tcPr/>
                </a:tc>
                <a:extLst>
                  <a:ext uri="{0D108BD9-81ED-4DB2-BD59-A6C34878D82A}">
                    <a16:rowId xmlns:a16="http://schemas.microsoft.com/office/drawing/2014/main" val="4047284809"/>
                  </a:ext>
                </a:extLst>
              </a:tr>
            </a:tbl>
          </a:graphicData>
        </a:graphic>
      </p:graphicFrame>
      <p:sp>
        <p:nvSpPr>
          <p:cNvPr id="8" name="Textfeld 7">
            <a:extLst>
              <a:ext uri="{FF2B5EF4-FFF2-40B4-BE49-F238E27FC236}">
                <a16:creationId xmlns:a16="http://schemas.microsoft.com/office/drawing/2014/main" id="{7532E0A0-081A-68A6-441D-FB2079629879}"/>
              </a:ext>
            </a:extLst>
          </p:cNvPr>
          <p:cNvSpPr txBox="1"/>
          <p:nvPr/>
        </p:nvSpPr>
        <p:spPr>
          <a:xfrm>
            <a:off x="1458686" y="5516604"/>
            <a:ext cx="6847113" cy="369332"/>
          </a:xfrm>
          <a:prstGeom prst="rect">
            <a:avLst/>
          </a:prstGeom>
          <a:noFill/>
        </p:spPr>
        <p:txBody>
          <a:bodyPr wrap="square" rtlCol="0">
            <a:spAutoFit/>
          </a:bodyPr>
          <a:lstStyle/>
          <a:p>
            <a:r>
              <a:rPr lang="de-DE" dirty="0">
                <a:latin typeface="Aptos Mono" panose="020B0009020202020204" pitchFamily="49" charset="0"/>
              </a:rPr>
              <a:t>Achtung:  vorübergehende Anwendbarkeit </a:t>
            </a:r>
          </a:p>
        </p:txBody>
      </p:sp>
      <p:pic>
        <p:nvPicPr>
          <p:cNvPr id="4" name="Bild 3">
            <a:extLst>
              <a:ext uri="{FF2B5EF4-FFF2-40B4-BE49-F238E27FC236}">
                <a16:creationId xmlns:a16="http://schemas.microsoft.com/office/drawing/2014/main" id="{32442C74-D316-94A1-F12A-8BB7660D3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013649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009E1B-F575-B95B-48F3-C9AB5FA7D48D}"/>
              </a:ext>
            </a:extLst>
          </p:cNvPr>
          <p:cNvSpPr>
            <a:spLocks noGrp="1"/>
          </p:cNvSpPr>
          <p:nvPr>
            <p:ph type="title"/>
          </p:nvPr>
        </p:nvSpPr>
        <p:spPr/>
        <p:txBody>
          <a:bodyPr>
            <a:normAutofit/>
          </a:bodyPr>
          <a:lstStyle/>
          <a:p>
            <a:r>
              <a:rPr lang="de-DE" sz="3200" dirty="0">
                <a:solidFill>
                  <a:srgbClr val="00B0F0"/>
                </a:solidFill>
              </a:rPr>
              <a:t>Ursprungsnachweise </a:t>
            </a:r>
            <a:r>
              <a:rPr lang="de-DE" sz="3200" dirty="0" err="1">
                <a:solidFill>
                  <a:srgbClr val="00B0F0"/>
                </a:solidFill>
              </a:rPr>
              <a:t>Transitional</a:t>
            </a:r>
            <a:r>
              <a:rPr lang="de-DE" sz="3200" dirty="0">
                <a:solidFill>
                  <a:srgbClr val="00B0F0"/>
                </a:solidFill>
              </a:rPr>
              <a:t> Rules</a:t>
            </a:r>
          </a:p>
        </p:txBody>
      </p:sp>
      <p:pic>
        <p:nvPicPr>
          <p:cNvPr id="5" name="Inhaltsplatzhalter 4" descr="Ein Bild, das Text, Screenshot, parallel, Diagramm enthält.&#10;&#10;Automatisch generierte Beschreibung">
            <a:extLst>
              <a:ext uri="{FF2B5EF4-FFF2-40B4-BE49-F238E27FC236}">
                <a16:creationId xmlns:a16="http://schemas.microsoft.com/office/drawing/2014/main" id="{77050FFE-ABC1-1316-FBB3-E591009F6956}"/>
              </a:ext>
            </a:extLst>
          </p:cNvPr>
          <p:cNvPicPr>
            <a:picLocks noGrp="1" noChangeAspect="1"/>
          </p:cNvPicPr>
          <p:nvPr>
            <p:ph idx="1"/>
          </p:nvPr>
        </p:nvPicPr>
        <p:blipFill>
          <a:blip r:embed="rId2"/>
          <a:stretch>
            <a:fillRect/>
          </a:stretch>
        </p:blipFill>
        <p:spPr>
          <a:xfrm>
            <a:off x="1840675" y="1690687"/>
            <a:ext cx="7837715" cy="4662611"/>
          </a:xfrm>
        </p:spPr>
      </p:pic>
      <p:pic>
        <p:nvPicPr>
          <p:cNvPr id="3" name="Bild 3">
            <a:extLst>
              <a:ext uri="{FF2B5EF4-FFF2-40B4-BE49-F238E27FC236}">
                <a16:creationId xmlns:a16="http://schemas.microsoft.com/office/drawing/2014/main" id="{7FC405F3-D0EE-A89C-FCCB-9B30A8349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235243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C662D-6ED9-0AF4-1E89-A6828DBE6204}"/>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Ursprungsnachweise </a:t>
            </a:r>
            <a:r>
              <a:rPr lang="de-DE" sz="3200" dirty="0" err="1">
                <a:solidFill>
                  <a:srgbClr val="00B0F0"/>
                </a:solidFill>
                <a:latin typeface="Aptos Mono" panose="020B0009020202020204" pitchFamily="49" charset="0"/>
              </a:rPr>
              <a:t>Revised</a:t>
            </a:r>
            <a:r>
              <a:rPr lang="de-DE" sz="3200" dirty="0">
                <a:solidFill>
                  <a:srgbClr val="00B0F0"/>
                </a:solidFill>
                <a:latin typeface="Aptos Mono" panose="020B0009020202020204" pitchFamily="49" charset="0"/>
              </a:rPr>
              <a:t> Rules</a:t>
            </a:r>
          </a:p>
        </p:txBody>
      </p:sp>
      <p:pic>
        <p:nvPicPr>
          <p:cNvPr id="5" name="Inhaltsplatzhalter 4" descr="Ein Bild, das Text, Screenshot, parallel, Diagramm enthält.&#10;&#10;Automatisch generierte Beschreibung">
            <a:extLst>
              <a:ext uri="{FF2B5EF4-FFF2-40B4-BE49-F238E27FC236}">
                <a16:creationId xmlns:a16="http://schemas.microsoft.com/office/drawing/2014/main" id="{018F79C7-7A0E-3696-FE0B-F58CD4BFFEBD}"/>
              </a:ext>
            </a:extLst>
          </p:cNvPr>
          <p:cNvPicPr>
            <a:picLocks noGrp="1" noChangeAspect="1"/>
          </p:cNvPicPr>
          <p:nvPr>
            <p:ph idx="1"/>
          </p:nvPr>
        </p:nvPicPr>
        <p:blipFill>
          <a:blip r:embed="rId2"/>
          <a:stretch>
            <a:fillRect/>
          </a:stretch>
        </p:blipFill>
        <p:spPr>
          <a:xfrm>
            <a:off x="1665514" y="1825625"/>
            <a:ext cx="8588829" cy="4351338"/>
          </a:xfrm>
        </p:spPr>
      </p:pic>
      <p:pic>
        <p:nvPicPr>
          <p:cNvPr id="3" name="Bild 3">
            <a:extLst>
              <a:ext uri="{FF2B5EF4-FFF2-40B4-BE49-F238E27FC236}">
                <a16:creationId xmlns:a16="http://schemas.microsoft.com/office/drawing/2014/main" id="{85362A3D-EBB0-ED03-AADF-6989B4E87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3628723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321FF-28DD-914B-700D-3FC2B23D6DC1}"/>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Praktische Beispiele mit Durchlässigkeit</a:t>
            </a:r>
          </a:p>
        </p:txBody>
      </p:sp>
      <p:sp>
        <p:nvSpPr>
          <p:cNvPr id="3" name="Inhaltsplatzhalter 2">
            <a:extLst>
              <a:ext uri="{FF2B5EF4-FFF2-40B4-BE49-F238E27FC236}">
                <a16:creationId xmlns:a16="http://schemas.microsoft.com/office/drawing/2014/main" id="{C146B582-2E22-1F68-9E04-3B752E7945B4}"/>
              </a:ext>
            </a:extLst>
          </p:cNvPr>
          <p:cNvSpPr>
            <a:spLocks noGrp="1"/>
          </p:cNvSpPr>
          <p:nvPr>
            <p:ph idx="1"/>
          </p:nvPr>
        </p:nvSpPr>
        <p:spPr/>
        <p:txBody>
          <a:bodyPr/>
          <a:lstStyle/>
          <a:p>
            <a:r>
              <a:rPr lang="de-DE" sz="1600" dirty="0">
                <a:latin typeface="Aptos Mono" panose="020B0009020202020204" pitchFamily="49" charset="0"/>
              </a:rPr>
              <a:t>EU und EFTA können Waren mit Ursprung in Tunesien und Ägypten (klassifiziert unter den Kapiteln 1,3, 16 – für verarbeitete Fischerzeug-nisse – und 25 bis 97 des HS-Systems) verwenden und nach den Regeln von 2023 kumulieren, indem sie die Durchlässigkeit anwenden.</a:t>
            </a:r>
          </a:p>
          <a:p>
            <a:r>
              <a:rPr lang="de-DE" sz="1600" dirty="0">
                <a:latin typeface="Aptos Mono" panose="020B0009020202020204" pitchFamily="49" charset="0"/>
              </a:rPr>
              <a:t>EU und EFAT (beide mit CR-Status) können nach den Regeln von 2023 und aufgrund der Durchlässigkeit mit Ursprungsmaterialien Ägyptens kumulieren.</a:t>
            </a:r>
            <a:br>
              <a:rPr lang="de-DE" sz="1600" dirty="0">
                <a:latin typeface="Aptos Mono" panose="020B0009020202020204" pitchFamily="49" charset="0"/>
              </a:rPr>
            </a:br>
            <a:r>
              <a:rPr lang="de-DE" sz="1600" dirty="0">
                <a:latin typeface="Aptos Mono" panose="020B0009020202020204" pitchFamily="49" charset="0"/>
              </a:rPr>
              <a:t>Obwohl EFTA und Ägypten nur den Status </a:t>
            </a:r>
            <a:r>
              <a:rPr lang="de-DE" sz="1600" dirty="0">
                <a:solidFill>
                  <a:srgbClr val="FF0000"/>
                </a:solidFill>
                <a:latin typeface="Aptos Mono" panose="020B0009020202020204" pitchFamily="49" charset="0"/>
              </a:rPr>
              <a:t>C</a:t>
            </a:r>
            <a:r>
              <a:rPr lang="de-DE" sz="1600" dirty="0">
                <a:latin typeface="Aptos Mono" panose="020B0009020202020204" pitchFamily="49" charset="0"/>
              </a:rPr>
              <a:t> aufweisen</a:t>
            </a:r>
          </a:p>
          <a:p>
            <a:endParaRPr lang="de-DE" sz="1800" dirty="0">
              <a:latin typeface="Aptos Mono" panose="020B0009020202020204" pitchFamily="49" charset="0"/>
            </a:endParaRPr>
          </a:p>
          <a:p>
            <a:endParaRPr lang="de-DE" sz="1800" dirty="0">
              <a:latin typeface="Aptos Mono" panose="020B0009020202020204" pitchFamily="49" charset="0"/>
            </a:endParaRPr>
          </a:p>
          <a:p>
            <a:endParaRPr lang="de-DE" sz="1800" dirty="0">
              <a:latin typeface="Aptos Mono" panose="020B0009020202020204" pitchFamily="49" charset="0"/>
            </a:endParaRPr>
          </a:p>
          <a:p>
            <a:endParaRPr lang="de-DE" sz="1800" dirty="0">
              <a:latin typeface="Aptos Mono" panose="020B0009020202020204" pitchFamily="49" charset="0"/>
            </a:endParaRPr>
          </a:p>
          <a:p>
            <a:endParaRPr lang="de-DE" sz="1800" dirty="0">
              <a:latin typeface="Aptos Mono" panose="020B0009020202020204" pitchFamily="49" charset="0"/>
            </a:endParaRPr>
          </a:p>
          <a:p>
            <a:endParaRPr lang="de-DE" sz="1800" dirty="0">
              <a:latin typeface="Aptos Mono" panose="020B0009020202020204" pitchFamily="49" charset="0"/>
            </a:endParaRPr>
          </a:p>
          <a:p>
            <a:endParaRPr lang="de-DE" dirty="0"/>
          </a:p>
          <a:p>
            <a:endParaRPr lang="de-DE" dirty="0"/>
          </a:p>
        </p:txBody>
      </p:sp>
      <p:pic>
        <p:nvPicPr>
          <p:cNvPr id="20" name="Inhaltsplatzhalter 3" descr="Ein Bild, das Text, Screenshot, Zahl enthält.&#10;&#10;Automatisch generierte Beschreibung">
            <a:extLst>
              <a:ext uri="{FF2B5EF4-FFF2-40B4-BE49-F238E27FC236}">
                <a16:creationId xmlns:a16="http://schemas.microsoft.com/office/drawing/2014/main" id="{5D1B8D2C-44BC-7E32-04E5-6F798A935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715" y="3542608"/>
            <a:ext cx="8818044" cy="1540573"/>
          </a:xfrm>
          <a:prstGeom prst="rect">
            <a:avLst/>
          </a:prstGeom>
        </p:spPr>
      </p:pic>
      <mc:AlternateContent xmlns:mc="http://schemas.openxmlformats.org/markup-compatibility/2006" xmlns:p14="http://schemas.microsoft.com/office/powerpoint/2010/main">
        <mc:Choice Requires="p14">
          <p:contentPart p14:bwMode="auto" r:id="rId3">
            <p14:nvContentPartPr>
              <p14:cNvPr id="21" name="Freihand 20">
                <a:extLst>
                  <a:ext uri="{FF2B5EF4-FFF2-40B4-BE49-F238E27FC236}">
                    <a16:creationId xmlns:a16="http://schemas.microsoft.com/office/drawing/2014/main" id="{82E44BC5-2FFD-3684-0117-163D099C3532}"/>
                  </a:ext>
                </a:extLst>
              </p14:cNvPr>
              <p14:cNvContentPartPr/>
              <p14:nvPr/>
            </p14:nvContentPartPr>
            <p14:xfrm>
              <a:off x="5192679" y="4442587"/>
              <a:ext cx="709560" cy="346680"/>
            </p14:xfrm>
          </p:contentPart>
        </mc:Choice>
        <mc:Fallback xmlns="">
          <p:pic>
            <p:nvPicPr>
              <p:cNvPr id="21" name="Freihand 20">
                <a:extLst>
                  <a:ext uri="{FF2B5EF4-FFF2-40B4-BE49-F238E27FC236}">
                    <a16:creationId xmlns:a16="http://schemas.microsoft.com/office/drawing/2014/main" id="{82E44BC5-2FFD-3684-0117-163D099C3532}"/>
                  </a:ext>
                </a:extLst>
              </p:cNvPr>
              <p:cNvPicPr/>
              <p:nvPr/>
            </p:nvPicPr>
            <p:blipFill>
              <a:blip r:embed="rId4"/>
              <a:stretch>
                <a:fillRect/>
              </a:stretch>
            </p:blipFill>
            <p:spPr>
              <a:xfrm>
                <a:off x="5175039" y="4424587"/>
                <a:ext cx="745200" cy="382320"/>
              </a:xfrm>
              <a:prstGeom prst="rect">
                <a:avLst/>
              </a:prstGeom>
            </p:spPr>
          </p:pic>
        </mc:Fallback>
      </mc:AlternateContent>
      <p:pic>
        <p:nvPicPr>
          <p:cNvPr id="4" name="Bild 3">
            <a:extLst>
              <a:ext uri="{FF2B5EF4-FFF2-40B4-BE49-F238E27FC236}">
                <a16:creationId xmlns:a16="http://schemas.microsoft.com/office/drawing/2014/main" id="{0DCD9030-98BB-EC42-F6A3-93F114110A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2512345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321FF-28DD-914B-700D-3FC2B23D6DC1}"/>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Praktische Beispiele mit Durchlässigkeit</a:t>
            </a:r>
          </a:p>
        </p:txBody>
      </p:sp>
      <p:sp>
        <p:nvSpPr>
          <p:cNvPr id="3" name="Inhaltsplatzhalter 2">
            <a:extLst>
              <a:ext uri="{FF2B5EF4-FFF2-40B4-BE49-F238E27FC236}">
                <a16:creationId xmlns:a16="http://schemas.microsoft.com/office/drawing/2014/main" id="{C146B582-2E22-1F68-9E04-3B752E7945B4}"/>
              </a:ext>
            </a:extLst>
          </p:cNvPr>
          <p:cNvSpPr>
            <a:spLocks noGrp="1"/>
          </p:cNvSpPr>
          <p:nvPr>
            <p:ph idx="1"/>
          </p:nvPr>
        </p:nvSpPr>
        <p:spPr/>
        <p:txBody>
          <a:bodyPr/>
          <a:lstStyle/>
          <a:p>
            <a:endParaRPr lang="de-DE" sz="1800" dirty="0">
              <a:latin typeface="Aptos Mono" panose="020B0009020202020204" pitchFamily="49" charset="0"/>
            </a:endParaRPr>
          </a:p>
          <a:p>
            <a:endParaRPr lang="de-DE" sz="1800" dirty="0">
              <a:latin typeface="Aptos Mono" panose="020B0009020202020204" pitchFamily="49" charset="0"/>
            </a:endParaRPr>
          </a:p>
          <a:p>
            <a:endParaRPr lang="de-DE" sz="1800" dirty="0">
              <a:latin typeface="Aptos Mono" panose="020B0009020202020204" pitchFamily="49" charset="0"/>
            </a:endParaRPr>
          </a:p>
          <a:p>
            <a:endParaRPr lang="de-DE" sz="1800" dirty="0">
              <a:latin typeface="Aptos Mono" panose="020B0009020202020204" pitchFamily="49" charset="0"/>
            </a:endParaRPr>
          </a:p>
          <a:p>
            <a:endParaRPr lang="de-DE" sz="1800" dirty="0">
              <a:latin typeface="Aptos Mono" panose="020B0009020202020204" pitchFamily="49" charset="0"/>
            </a:endParaRPr>
          </a:p>
          <a:p>
            <a:endParaRPr lang="de-DE" sz="1800" dirty="0">
              <a:latin typeface="Aptos Mono" panose="020B0009020202020204" pitchFamily="49" charset="0"/>
            </a:endParaRPr>
          </a:p>
          <a:p>
            <a:endParaRPr lang="de-DE" dirty="0"/>
          </a:p>
          <a:p>
            <a:endParaRPr lang="de-DE" dirty="0"/>
          </a:p>
        </p:txBody>
      </p:sp>
      <p:sp>
        <p:nvSpPr>
          <p:cNvPr id="5" name="Textfeld 4">
            <a:extLst>
              <a:ext uri="{FF2B5EF4-FFF2-40B4-BE49-F238E27FC236}">
                <a16:creationId xmlns:a16="http://schemas.microsoft.com/office/drawing/2014/main" id="{D62F8BCD-6539-57EF-A982-1EDAD12F2981}"/>
              </a:ext>
            </a:extLst>
          </p:cNvPr>
          <p:cNvSpPr txBox="1"/>
          <p:nvPr/>
        </p:nvSpPr>
        <p:spPr>
          <a:xfrm>
            <a:off x="1001487" y="1690688"/>
            <a:ext cx="9176656" cy="1323439"/>
          </a:xfrm>
          <a:prstGeom prst="rect">
            <a:avLst/>
          </a:prstGeom>
          <a:noFill/>
        </p:spPr>
        <p:txBody>
          <a:bodyPr wrap="square" rtlCol="0">
            <a:spAutoFit/>
          </a:bodyPr>
          <a:lstStyle/>
          <a:p>
            <a:r>
              <a:rPr lang="de-DE" sz="1600" dirty="0">
                <a:latin typeface="Aptos Mono" panose="020B0009020202020204" pitchFamily="49" charset="0"/>
              </a:rPr>
              <a:t>kann die Kumulierung nach den Regeln von 2023 für Exporte in die EU verwendet werden, weil das Durchlässigkeitskonzept zwischen EFTA und EU aufgrund des Beschlusses 1/2024 (Übergangsbestimmungen) vorliegen (siehe Tabelle </a:t>
            </a:r>
            <a:r>
              <a:rPr lang="de-DE" sz="1600" dirty="0">
                <a:solidFill>
                  <a:srgbClr val="FF0000"/>
                </a:solidFill>
                <a:latin typeface="Aptos Mono" panose="020B0009020202020204" pitchFamily="49" charset="0"/>
              </a:rPr>
              <a:t>CR</a:t>
            </a:r>
            <a:r>
              <a:rPr lang="de-DE" sz="1600" dirty="0">
                <a:latin typeface="Aptos Mono" panose="020B0009020202020204" pitchFamily="49" charset="0"/>
              </a:rPr>
              <a:t>)</a:t>
            </a:r>
          </a:p>
          <a:p>
            <a:endParaRPr lang="de-DE" sz="1600" dirty="0">
              <a:latin typeface="Aptos Mono" panose="020B0009020202020204" pitchFamily="49" charset="0"/>
            </a:endParaRPr>
          </a:p>
        </p:txBody>
      </p:sp>
      <p:pic>
        <p:nvPicPr>
          <p:cNvPr id="6" name="Inhaltsplatzhalter 3" descr="Ein Bild, das Text, Screenshot, Zahl enthält.&#10;&#10;Automatisch generierte Beschreibung">
            <a:extLst>
              <a:ext uri="{FF2B5EF4-FFF2-40B4-BE49-F238E27FC236}">
                <a16:creationId xmlns:a16="http://schemas.microsoft.com/office/drawing/2014/main" id="{A01BC341-E24B-EDE0-8B0B-518AF73A1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099" y="3014127"/>
            <a:ext cx="8818044" cy="1540573"/>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Freihand 6">
                <a:extLst>
                  <a:ext uri="{FF2B5EF4-FFF2-40B4-BE49-F238E27FC236}">
                    <a16:creationId xmlns:a16="http://schemas.microsoft.com/office/drawing/2014/main" id="{E5CE3E26-967F-3F2C-7AB6-B895E0E61233}"/>
                  </a:ext>
                </a:extLst>
              </p14:cNvPr>
              <p14:cNvContentPartPr/>
              <p14:nvPr/>
            </p14:nvContentPartPr>
            <p14:xfrm>
              <a:off x="3378171" y="3638520"/>
              <a:ext cx="914040" cy="286560"/>
            </p14:xfrm>
          </p:contentPart>
        </mc:Choice>
        <mc:Fallback xmlns="">
          <p:pic>
            <p:nvPicPr>
              <p:cNvPr id="7" name="Freihand 6">
                <a:extLst>
                  <a:ext uri="{FF2B5EF4-FFF2-40B4-BE49-F238E27FC236}">
                    <a16:creationId xmlns:a16="http://schemas.microsoft.com/office/drawing/2014/main" id="{E5CE3E26-967F-3F2C-7AB6-B895E0E61233}"/>
                  </a:ext>
                </a:extLst>
              </p:cNvPr>
              <p:cNvPicPr/>
              <p:nvPr/>
            </p:nvPicPr>
            <p:blipFill>
              <a:blip r:embed="rId4"/>
              <a:stretch>
                <a:fillRect/>
              </a:stretch>
            </p:blipFill>
            <p:spPr>
              <a:xfrm>
                <a:off x="3315531" y="3260880"/>
                <a:ext cx="1039680" cy="1042200"/>
              </a:xfrm>
              <a:prstGeom prst="rect">
                <a:avLst/>
              </a:prstGeom>
            </p:spPr>
          </p:pic>
        </mc:Fallback>
      </mc:AlternateContent>
      <p:pic>
        <p:nvPicPr>
          <p:cNvPr id="9" name="Grafik 8" descr="Ein Bild, das Text, Reihe, Screenshot, Diagramm enthält.&#10;&#10;Automatisch generierte Beschreibung">
            <a:extLst>
              <a:ext uri="{FF2B5EF4-FFF2-40B4-BE49-F238E27FC236}">
                <a16:creationId xmlns:a16="http://schemas.microsoft.com/office/drawing/2014/main" id="{51C6C84F-E39E-9EE9-E7A2-E1F18FB530C2}"/>
              </a:ext>
            </a:extLst>
          </p:cNvPr>
          <p:cNvPicPr>
            <a:picLocks noChangeAspect="1"/>
          </p:cNvPicPr>
          <p:nvPr/>
        </p:nvPicPr>
        <p:blipFill>
          <a:blip r:embed="rId5"/>
          <a:stretch>
            <a:fillRect/>
          </a:stretch>
        </p:blipFill>
        <p:spPr>
          <a:xfrm>
            <a:off x="1524000" y="4720852"/>
            <a:ext cx="8818044" cy="2044700"/>
          </a:xfrm>
          <a:prstGeom prst="rect">
            <a:avLst/>
          </a:prstGeom>
        </p:spPr>
      </p:pic>
      <p:pic>
        <p:nvPicPr>
          <p:cNvPr id="4" name="Bild 3">
            <a:extLst>
              <a:ext uri="{FF2B5EF4-FFF2-40B4-BE49-F238E27FC236}">
                <a16:creationId xmlns:a16="http://schemas.microsoft.com/office/drawing/2014/main" id="{5790C409-F86A-893B-4C6D-A3CD5B2D80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229613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4B5C8-0302-8D20-42F2-0C894522333C}"/>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Praktische Beispiele mit Durchlässigkeit</a:t>
            </a:r>
            <a:endParaRPr lang="de-DE" sz="3200" dirty="0"/>
          </a:p>
        </p:txBody>
      </p:sp>
      <p:sp>
        <p:nvSpPr>
          <p:cNvPr id="3" name="Inhaltsplatzhalter 2">
            <a:extLst>
              <a:ext uri="{FF2B5EF4-FFF2-40B4-BE49-F238E27FC236}">
                <a16:creationId xmlns:a16="http://schemas.microsoft.com/office/drawing/2014/main" id="{2E828CD4-11F4-9871-F491-C572A887D789}"/>
              </a:ext>
            </a:extLst>
          </p:cNvPr>
          <p:cNvSpPr>
            <a:spLocks noGrp="1"/>
          </p:cNvSpPr>
          <p:nvPr>
            <p:ph idx="1"/>
          </p:nvPr>
        </p:nvSpPr>
        <p:spPr/>
        <p:txBody>
          <a:bodyPr>
            <a:normAutofit/>
          </a:bodyPr>
          <a:lstStyle/>
          <a:p>
            <a:r>
              <a:rPr lang="de-DE" sz="1600" dirty="0">
                <a:latin typeface="Aptos Mono" panose="020B0009020202020204" pitchFamily="49" charset="0"/>
              </a:rPr>
              <a:t>Allerdings ist die Durchlässigkeit EU – EFTA – EG (Ägypten)nur mehr innerhalb der EU und der EFTA, </a:t>
            </a:r>
          </a:p>
          <a:p>
            <a:endParaRPr lang="de-DE" sz="1600" dirty="0">
              <a:latin typeface="Aptos Mono" panose="020B0009020202020204" pitchFamily="49" charset="0"/>
            </a:endParaRPr>
          </a:p>
          <a:p>
            <a:endParaRPr lang="de-DE" sz="1600" dirty="0">
              <a:latin typeface="Aptos Mono" panose="020B0009020202020204" pitchFamily="49" charset="0"/>
            </a:endParaRPr>
          </a:p>
          <a:p>
            <a:endParaRPr lang="de-DE" sz="1600" dirty="0">
              <a:latin typeface="Aptos Mono" panose="020B0009020202020204" pitchFamily="49" charset="0"/>
            </a:endParaRPr>
          </a:p>
          <a:p>
            <a:endParaRPr lang="de-DE" sz="1600" dirty="0">
              <a:latin typeface="Aptos Mono" panose="020B0009020202020204" pitchFamily="49" charset="0"/>
            </a:endParaRPr>
          </a:p>
          <a:p>
            <a:endParaRPr lang="de-DE" sz="1600" dirty="0">
              <a:latin typeface="Aptos Mono" panose="020B0009020202020204" pitchFamily="49" charset="0"/>
            </a:endParaRPr>
          </a:p>
          <a:p>
            <a:r>
              <a:rPr lang="de-DE" sz="1600" dirty="0">
                <a:latin typeface="Aptos Mono" panose="020B0009020202020204" pitchFamily="49" charset="0"/>
              </a:rPr>
              <a:t>aber nicht mehr nach Ägypten möglich</a:t>
            </a:r>
          </a:p>
        </p:txBody>
      </p:sp>
      <p:pic>
        <p:nvPicPr>
          <p:cNvPr id="4" name="Inhaltsplatzhalter 3" descr="Ein Bild, das Text, Screenshot, Zahl enthält.&#10;&#10;Automatisch generierte Beschreibung">
            <a:extLst>
              <a:ext uri="{FF2B5EF4-FFF2-40B4-BE49-F238E27FC236}">
                <a16:creationId xmlns:a16="http://schemas.microsoft.com/office/drawing/2014/main" id="{64C7FC1A-C699-18A0-D48B-11A1B1918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597" y="2472596"/>
            <a:ext cx="8818044" cy="1540573"/>
          </a:xfrm>
          <a:prstGeom prst="rect">
            <a:avLst/>
          </a:prstGeom>
        </p:spPr>
      </p:pic>
      <p:pic>
        <p:nvPicPr>
          <p:cNvPr id="5" name="Inhaltsplatzhalter 3" descr="Ein Bild, das Text, Screenshot, Zahl enthält.&#10;&#10;Automatisch generierte Beschreibung">
            <a:extLst>
              <a:ext uri="{FF2B5EF4-FFF2-40B4-BE49-F238E27FC236}">
                <a16:creationId xmlns:a16="http://schemas.microsoft.com/office/drawing/2014/main" id="{AEEA7086-F5AB-1BCF-60A8-031AECA64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597" y="4636390"/>
            <a:ext cx="8818044" cy="1540573"/>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Freihand 5">
                <a:extLst>
                  <a:ext uri="{FF2B5EF4-FFF2-40B4-BE49-F238E27FC236}">
                    <a16:creationId xmlns:a16="http://schemas.microsoft.com/office/drawing/2014/main" id="{25EE241F-C2C1-DACD-8702-D16718DD6CE0}"/>
                  </a:ext>
                </a:extLst>
              </p14:cNvPr>
              <p14:cNvContentPartPr/>
              <p14:nvPr/>
            </p14:nvContentPartPr>
            <p14:xfrm>
              <a:off x="3407891" y="3112780"/>
              <a:ext cx="784440" cy="281520"/>
            </p14:xfrm>
          </p:contentPart>
        </mc:Choice>
        <mc:Fallback xmlns="">
          <p:pic>
            <p:nvPicPr>
              <p:cNvPr id="6" name="Freihand 5">
                <a:extLst>
                  <a:ext uri="{FF2B5EF4-FFF2-40B4-BE49-F238E27FC236}">
                    <a16:creationId xmlns:a16="http://schemas.microsoft.com/office/drawing/2014/main" id="{25EE241F-C2C1-DACD-8702-D16718DD6CE0}"/>
                  </a:ext>
                </a:extLst>
              </p:cNvPr>
              <p:cNvPicPr/>
              <p:nvPr/>
            </p:nvPicPr>
            <p:blipFill>
              <a:blip r:embed="rId4"/>
              <a:stretch>
                <a:fillRect/>
              </a:stretch>
            </p:blipFill>
            <p:spPr>
              <a:xfrm>
                <a:off x="3345251" y="2735140"/>
                <a:ext cx="910080" cy="1037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7" name="Freihand 6">
                <a:extLst>
                  <a:ext uri="{FF2B5EF4-FFF2-40B4-BE49-F238E27FC236}">
                    <a16:creationId xmlns:a16="http://schemas.microsoft.com/office/drawing/2014/main" id="{EA007D3E-1945-F114-C4A9-8AD09406C374}"/>
                  </a:ext>
                </a:extLst>
              </p14:cNvPr>
              <p14:cNvContentPartPr/>
              <p14:nvPr/>
            </p14:nvContentPartPr>
            <p14:xfrm>
              <a:off x="3383051" y="5537740"/>
              <a:ext cx="771480" cy="317520"/>
            </p14:xfrm>
          </p:contentPart>
        </mc:Choice>
        <mc:Fallback xmlns="">
          <p:pic>
            <p:nvPicPr>
              <p:cNvPr id="7" name="Freihand 6">
                <a:extLst>
                  <a:ext uri="{FF2B5EF4-FFF2-40B4-BE49-F238E27FC236}">
                    <a16:creationId xmlns:a16="http://schemas.microsoft.com/office/drawing/2014/main" id="{EA007D3E-1945-F114-C4A9-8AD09406C374}"/>
                  </a:ext>
                </a:extLst>
              </p:cNvPr>
              <p:cNvPicPr/>
              <p:nvPr/>
            </p:nvPicPr>
            <p:blipFill>
              <a:blip r:embed="rId6"/>
              <a:stretch>
                <a:fillRect/>
              </a:stretch>
            </p:blipFill>
            <p:spPr>
              <a:xfrm>
                <a:off x="3320411" y="5159740"/>
                <a:ext cx="897120" cy="1073160"/>
              </a:xfrm>
              <a:prstGeom prst="rect">
                <a:avLst/>
              </a:prstGeom>
            </p:spPr>
          </p:pic>
        </mc:Fallback>
      </mc:AlternateContent>
      <p:pic>
        <p:nvPicPr>
          <p:cNvPr id="8" name="Bild 3">
            <a:extLst>
              <a:ext uri="{FF2B5EF4-FFF2-40B4-BE49-F238E27FC236}">
                <a16:creationId xmlns:a16="http://schemas.microsoft.com/office/drawing/2014/main" id="{0E9F15F6-DDCD-7307-3A81-F10EE0A89B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272500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DE312-FA88-0934-8C84-3D3740306E6D}"/>
              </a:ext>
            </a:extLst>
          </p:cNvPr>
          <p:cNvSpPr>
            <a:spLocks noGrp="1"/>
          </p:cNvSpPr>
          <p:nvPr>
            <p:ph type="title"/>
          </p:nvPr>
        </p:nvSpPr>
        <p:spPr/>
        <p:txBody>
          <a:bodyPr>
            <a:normAutofit/>
          </a:bodyPr>
          <a:lstStyle/>
          <a:p>
            <a:r>
              <a:rPr lang="de-DE" sz="3200" dirty="0">
                <a:solidFill>
                  <a:srgbClr val="00B0F0"/>
                </a:solidFill>
                <a:latin typeface="Aptos Mono" panose="020B0009020202020204" pitchFamily="49" charset="0"/>
              </a:rPr>
              <a:t>Praktische Beispiele mit Durchlässigkeit</a:t>
            </a:r>
            <a:endParaRPr lang="de-DE" sz="3200" dirty="0"/>
          </a:p>
        </p:txBody>
      </p:sp>
      <p:sp>
        <p:nvSpPr>
          <p:cNvPr id="3" name="Inhaltsplatzhalter 2">
            <a:extLst>
              <a:ext uri="{FF2B5EF4-FFF2-40B4-BE49-F238E27FC236}">
                <a16:creationId xmlns:a16="http://schemas.microsoft.com/office/drawing/2014/main" id="{6A5F80C3-30A7-8DCF-C93E-1ADD52B86BDF}"/>
              </a:ext>
            </a:extLst>
          </p:cNvPr>
          <p:cNvSpPr>
            <a:spLocks noGrp="1"/>
          </p:cNvSpPr>
          <p:nvPr>
            <p:ph idx="1"/>
          </p:nvPr>
        </p:nvSpPr>
        <p:spPr/>
        <p:txBody>
          <a:bodyPr>
            <a:normAutofit/>
          </a:bodyPr>
          <a:lstStyle/>
          <a:p>
            <a:r>
              <a:rPr lang="de-DE" sz="1600" dirty="0">
                <a:latin typeface="Aptos Mono" panose="020B0009020202020204" pitchFamily="49" charset="0"/>
              </a:rPr>
              <a:t>Die EU / EFTA kann Vormaterialien aus Tunesien gemäß den Regeln von 2012 importieren. Hier können die Vormaterialien</a:t>
            </a:r>
          </a:p>
          <a:p>
            <a:endParaRPr lang="de-DE" sz="1600" dirty="0">
              <a:latin typeface="Aptos Mono" panose="020B0009020202020204" pitchFamily="49" charset="0"/>
            </a:endParaRPr>
          </a:p>
          <a:p>
            <a:endParaRPr lang="de-DE" sz="1600" dirty="0">
              <a:latin typeface="Aptos Mono" panose="020B0009020202020204" pitchFamily="49" charset="0"/>
            </a:endParaRPr>
          </a:p>
          <a:p>
            <a:endParaRPr lang="de-DE" sz="1600" dirty="0">
              <a:latin typeface="Aptos Mono" panose="020B0009020202020204" pitchFamily="49" charset="0"/>
            </a:endParaRPr>
          </a:p>
          <a:p>
            <a:endParaRPr lang="de-DE" sz="1600" dirty="0">
              <a:latin typeface="Aptos Mono" panose="020B0009020202020204" pitchFamily="49" charset="0"/>
            </a:endParaRPr>
          </a:p>
          <a:p>
            <a:endParaRPr lang="de-DE" sz="1600" dirty="0">
              <a:latin typeface="Aptos Mono" panose="020B0009020202020204" pitchFamily="49" charset="0"/>
            </a:endParaRPr>
          </a:p>
          <a:p>
            <a:pPr marL="0" indent="0">
              <a:buNone/>
            </a:pPr>
            <a:r>
              <a:rPr lang="de-DE" sz="1600" dirty="0">
                <a:latin typeface="Aptos Mono" panose="020B0009020202020204" pitchFamily="49" charset="0"/>
              </a:rPr>
              <a:t>   mittels Regeln 2012 eingeführt und von der EU in die EFTA oder umgekehrt mit den</a:t>
            </a:r>
            <a:br>
              <a:rPr lang="de-DE" sz="1600" dirty="0">
                <a:latin typeface="Aptos Mono" panose="020B0009020202020204" pitchFamily="49" charset="0"/>
              </a:rPr>
            </a:br>
            <a:r>
              <a:rPr lang="de-DE" sz="1600" dirty="0">
                <a:latin typeface="Aptos Mono" panose="020B0009020202020204" pitchFamily="49" charset="0"/>
              </a:rPr>
              <a:t>   Regeln 2023 und der Durchlässigkeit abgewickelt werden.</a:t>
            </a:r>
          </a:p>
        </p:txBody>
      </p:sp>
      <p:pic>
        <p:nvPicPr>
          <p:cNvPr id="4" name="Inhaltsplatzhalter 3" descr="Ein Bild, das Text, Screenshot, Zahl enthält.&#10;&#10;Automatisch generierte Beschreibung">
            <a:extLst>
              <a:ext uri="{FF2B5EF4-FFF2-40B4-BE49-F238E27FC236}">
                <a16:creationId xmlns:a16="http://schemas.microsoft.com/office/drawing/2014/main" id="{6E3BD195-DB31-4C45-5BD4-0A1B454B3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597" y="2472596"/>
            <a:ext cx="8818044" cy="1540573"/>
          </a:xfrm>
          <a:prstGeom prst="rect">
            <a:avLst/>
          </a:prstGeom>
        </p:spPr>
      </p:pic>
      <p:grpSp>
        <p:nvGrpSpPr>
          <p:cNvPr id="7" name="Gruppieren 6">
            <a:extLst>
              <a:ext uri="{FF2B5EF4-FFF2-40B4-BE49-F238E27FC236}">
                <a16:creationId xmlns:a16="http://schemas.microsoft.com/office/drawing/2014/main" id="{D7043BC5-494E-7866-9E04-9E4856B57DBE}"/>
              </a:ext>
            </a:extLst>
          </p:cNvPr>
          <p:cNvGrpSpPr/>
          <p:nvPr/>
        </p:nvGrpSpPr>
        <p:grpSpPr>
          <a:xfrm>
            <a:off x="3519291" y="3547440"/>
            <a:ext cx="2406960" cy="438480"/>
            <a:chOff x="3519291" y="3547440"/>
            <a:chExt cx="2406960" cy="43848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5" name="Freihand 4">
                  <a:extLst>
                    <a:ext uri="{FF2B5EF4-FFF2-40B4-BE49-F238E27FC236}">
                      <a16:creationId xmlns:a16="http://schemas.microsoft.com/office/drawing/2014/main" id="{A9A9FCE9-D80D-B589-DA4B-771A2CF3E0FB}"/>
                    </a:ext>
                  </a:extLst>
                </p14:cNvPr>
                <p14:cNvContentPartPr/>
                <p14:nvPr/>
              </p14:nvContentPartPr>
              <p14:xfrm>
                <a:off x="3519291" y="3547440"/>
                <a:ext cx="776160" cy="377280"/>
              </p14:xfrm>
            </p:contentPart>
          </mc:Choice>
          <mc:Fallback xmlns="">
            <p:pic>
              <p:nvPicPr>
                <p:cNvPr id="5" name="Freihand 4">
                  <a:extLst>
                    <a:ext uri="{FF2B5EF4-FFF2-40B4-BE49-F238E27FC236}">
                      <a16:creationId xmlns:a16="http://schemas.microsoft.com/office/drawing/2014/main" id="{A9A9FCE9-D80D-B589-DA4B-771A2CF3E0FB}"/>
                    </a:ext>
                  </a:extLst>
                </p:cNvPr>
                <p:cNvPicPr/>
                <p:nvPr/>
              </p:nvPicPr>
              <p:blipFill>
                <a:blip r:embed="rId4"/>
                <a:stretch>
                  <a:fillRect/>
                </a:stretch>
              </p:blipFill>
              <p:spPr>
                <a:xfrm>
                  <a:off x="3456291" y="3169800"/>
                  <a:ext cx="901800" cy="1132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6" name="Freihand 5">
                  <a:extLst>
                    <a:ext uri="{FF2B5EF4-FFF2-40B4-BE49-F238E27FC236}">
                      <a16:creationId xmlns:a16="http://schemas.microsoft.com/office/drawing/2014/main" id="{2AB48FEC-E4EA-567A-9DAB-23567070EF9B}"/>
                    </a:ext>
                  </a:extLst>
                </p14:cNvPr>
                <p14:cNvContentPartPr/>
                <p14:nvPr/>
              </p14:nvContentPartPr>
              <p14:xfrm>
                <a:off x="5094651" y="3687840"/>
                <a:ext cx="831600" cy="298080"/>
              </p14:xfrm>
            </p:contentPart>
          </mc:Choice>
          <mc:Fallback xmlns="">
            <p:pic>
              <p:nvPicPr>
                <p:cNvPr id="6" name="Freihand 5">
                  <a:extLst>
                    <a:ext uri="{FF2B5EF4-FFF2-40B4-BE49-F238E27FC236}">
                      <a16:creationId xmlns:a16="http://schemas.microsoft.com/office/drawing/2014/main" id="{2AB48FEC-E4EA-567A-9DAB-23567070EF9B}"/>
                    </a:ext>
                  </a:extLst>
                </p:cNvPr>
                <p:cNvPicPr/>
                <p:nvPr/>
              </p:nvPicPr>
              <p:blipFill>
                <a:blip r:embed="rId6"/>
                <a:stretch>
                  <a:fillRect/>
                </a:stretch>
              </p:blipFill>
              <p:spPr>
                <a:xfrm>
                  <a:off x="5031651" y="3310200"/>
                  <a:ext cx="957240" cy="1053720"/>
                </a:xfrm>
                <a:prstGeom prst="rect">
                  <a:avLst/>
                </a:prstGeom>
              </p:spPr>
            </p:pic>
          </mc:Fallback>
        </mc:AlternateContent>
      </p:grpSp>
      <p:pic>
        <p:nvPicPr>
          <p:cNvPr id="8" name="Bild 3">
            <a:extLst>
              <a:ext uri="{FF2B5EF4-FFF2-40B4-BE49-F238E27FC236}">
                <a16:creationId xmlns:a16="http://schemas.microsoft.com/office/drawing/2014/main" id="{DD78C0FF-258D-5192-B20C-FEE5816DB4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35354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B405C-6185-5E8A-8EC7-3D62F079A167}"/>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rPr>
              <a:t>Vertragsparteien</a:t>
            </a:r>
          </a:p>
        </p:txBody>
      </p:sp>
      <p:graphicFrame>
        <p:nvGraphicFramePr>
          <p:cNvPr id="4" name="Inhaltsplatzhalter 3">
            <a:extLst>
              <a:ext uri="{FF2B5EF4-FFF2-40B4-BE49-F238E27FC236}">
                <a16:creationId xmlns:a16="http://schemas.microsoft.com/office/drawing/2014/main" id="{0D41208C-E811-6BDA-A991-F9D115FAC58C}"/>
              </a:ext>
            </a:extLst>
          </p:cNvPr>
          <p:cNvGraphicFramePr>
            <a:graphicFrameLocks noGrp="1"/>
          </p:cNvGraphicFramePr>
          <p:nvPr>
            <p:ph idx="1"/>
          </p:nvPr>
        </p:nvGraphicFramePr>
        <p:xfrm>
          <a:off x="838203" y="2012912"/>
          <a:ext cx="10277815" cy="2225040"/>
        </p:xfrm>
        <a:graphic>
          <a:graphicData uri="http://schemas.openxmlformats.org/drawingml/2006/table">
            <a:tbl>
              <a:tblPr firstRow="1" bandRow="1">
                <a:tableStyleId>{5C22544A-7EE6-4342-B048-85BDC9FD1C3A}</a:tableStyleId>
              </a:tblPr>
              <a:tblGrid>
                <a:gridCol w="3127869">
                  <a:extLst>
                    <a:ext uri="{9D8B030D-6E8A-4147-A177-3AD203B41FA5}">
                      <a16:colId xmlns:a16="http://schemas.microsoft.com/office/drawing/2014/main" val="3923912834"/>
                    </a:ext>
                  </a:extLst>
                </a:gridCol>
                <a:gridCol w="5574535">
                  <a:extLst>
                    <a:ext uri="{9D8B030D-6E8A-4147-A177-3AD203B41FA5}">
                      <a16:colId xmlns:a16="http://schemas.microsoft.com/office/drawing/2014/main" val="964875126"/>
                    </a:ext>
                  </a:extLst>
                </a:gridCol>
                <a:gridCol w="1575411">
                  <a:extLst>
                    <a:ext uri="{9D8B030D-6E8A-4147-A177-3AD203B41FA5}">
                      <a16:colId xmlns:a16="http://schemas.microsoft.com/office/drawing/2014/main" val="3710583860"/>
                    </a:ext>
                  </a:extLst>
                </a:gridCol>
              </a:tblGrid>
              <a:tr h="370840">
                <a:tc>
                  <a:txBody>
                    <a:bodyPr/>
                    <a:lstStyle/>
                    <a:p>
                      <a:r>
                        <a:rPr lang="de-DE" b="1" dirty="0">
                          <a:latin typeface="Aptos Mono" panose="020B0009020202020204" pitchFamily="49" charset="0"/>
                        </a:rPr>
                        <a:t>Europäische Union</a:t>
                      </a:r>
                    </a:p>
                  </a:txBody>
                  <a:tcPr>
                    <a:solidFill>
                      <a:srgbClr val="92D050"/>
                    </a:solidFill>
                  </a:tcPr>
                </a:tc>
                <a:tc>
                  <a:txBody>
                    <a:bodyPr/>
                    <a:lstStyle/>
                    <a:p>
                      <a:endParaRPr lang="de-DE" b="1" dirty="0">
                        <a:latin typeface="Aptos Mono" panose="020B0009020202020204" pitchFamily="49" charset="0"/>
                      </a:endParaRPr>
                    </a:p>
                  </a:txBody>
                  <a:tcPr>
                    <a:solidFill>
                      <a:srgbClr val="92D050"/>
                    </a:solidFill>
                  </a:tcPr>
                </a:tc>
                <a:tc>
                  <a:txBody>
                    <a:bodyPr/>
                    <a:lstStyle/>
                    <a:p>
                      <a:r>
                        <a:rPr lang="de-DE" b="1" dirty="0">
                          <a:latin typeface="Aptos Mono" panose="020B0009020202020204" pitchFamily="49" charset="0"/>
                        </a:rPr>
                        <a:t>EU</a:t>
                      </a:r>
                    </a:p>
                  </a:txBody>
                  <a:tcPr>
                    <a:solidFill>
                      <a:srgbClr val="92D050"/>
                    </a:solidFill>
                  </a:tcPr>
                </a:tc>
                <a:extLst>
                  <a:ext uri="{0D108BD9-81ED-4DB2-BD59-A6C34878D82A}">
                    <a16:rowId xmlns:a16="http://schemas.microsoft.com/office/drawing/2014/main" val="826806394"/>
                  </a:ext>
                </a:extLst>
              </a:tr>
              <a:tr h="370840">
                <a:tc>
                  <a:txBody>
                    <a:bodyPr/>
                    <a:lstStyle/>
                    <a:p>
                      <a:r>
                        <a:rPr lang="de-DE" b="1" dirty="0">
                          <a:solidFill>
                            <a:schemeClr val="bg1"/>
                          </a:solidFill>
                          <a:latin typeface="Aptos Mono" panose="020B0009020202020204" pitchFamily="49" charset="0"/>
                        </a:rPr>
                        <a:t>EFTA-Staaten</a:t>
                      </a:r>
                    </a:p>
                  </a:txBody>
                  <a:tcPr>
                    <a:solidFill>
                      <a:srgbClr val="00B0F0"/>
                    </a:solidFill>
                  </a:tcPr>
                </a:tc>
                <a:tc>
                  <a:txBody>
                    <a:bodyPr/>
                    <a:lstStyle/>
                    <a:p>
                      <a:endParaRPr lang="de-DE" b="1" dirty="0">
                        <a:latin typeface="Aptos Mono" panose="020B0009020202020204" pitchFamily="49" charset="0"/>
                      </a:endParaRPr>
                    </a:p>
                  </a:txBody>
                  <a:tcPr>
                    <a:solidFill>
                      <a:srgbClr val="00B0F0"/>
                    </a:solidFill>
                  </a:tcPr>
                </a:tc>
                <a:tc>
                  <a:txBody>
                    <a:bodyPr/>
                    <a:lstStyle/>
                    <a:p>
                      <a:endParaRPr lang="de-DE" b="1" dirty="0">
                        <a:latin typeface="Aptos Mono" panose="020B0009020202020204" pitchFamily="49" charset="0"/>
                      </a:endParaRPr>
                    </a:p>
                  </a:txBody>
                  <a:tcPr>
                    <a:solidFill>
                      <a:srgbClr val="00B0F0"/>
                    </a:solidFill>
                  </a:tcPr>
                </a:tc>
                <a:extLst>
                  <a:ext uri="{0D108BD9-81ED-4DB2-BD59-A6C34878D82A}">
                    <a16:rowId xmlns:a16="http://schemas.microsoft.com/office/drawing/2014/main" val="3021316149"/>
                  </a:ext>
                </a:extLst>
              </a:tr>
              <a:tr h="370840">
                <a:tc>
                  <a:txBody>
                    <a:bodyPr/>
                    <a:lstStyle/>
                    <a:p>
                      <a:endParaRPr lang="de-DE" b="1" dirty="0">
                        <a:solidFill>
                          <a:schemeClr val="bg1"/>
                        </a:solidFill>
                        <a:latin typeface="Aptos Mono" panose="020B0009020202020204" pitchFamily="49" charset="0"/>
                      </a:endParaRPr>
                    </a:p>
                  </a:txBody>
                  <a:tcPr>
                    <a:solidFill>
                      <a:srgbClr val="00B0F0"/>
                    </a:solidFill>
                  </a:tcPr>
                </a:tc>
                <a:tc>
                  <a:txBody>
                    <a:bodyPr/>
                    <a:lstStyle/>
                    <a:p>
                      <a:r>
                        <a:rPr lang="de-DE" b="1" dirty="0">
                          <a:solidFill>
                            <a:schemeClr val="bg1"/>
                          </a:solidFill>
                          <a:latin typeface="Aptos Mono" panose="020B0009020202020204" pitchFamily="49" charset="0"/>
                        </a:rPr>
                        <a:t>Island</a:t>
                      </a:r>
                    </a:p>
                  </a:txBody>
                  <a:tcPr>
                    <a:solidFill>
                      <a:srgbClr val="00B0F0"/>
                    </a:solidFill>
                  </a:tcPr>
                </a:tc>
                <a:tc>
                  <a:txBody>
                    <a:bodyPr/>
                    <a:lstStyle/>
                    <a:p>
                      <a:r>
                        <a:rPr lang="de-DE" b="1" dirty="0">
                          <a:solidFill>
                            <a:schemeClr val="bg1"/>
                          </a:solidFill>
                          <a:latin typeface="Aptos Mono" panose="020B0009020202020204" pitchFamily="49" charset="0"/>
                        </a:rPr>
                        <a:t>IS</a:t>
                      </a:r>
                    </a:p>
                  </a:txBody>
                  <a:tcPr>
                    <a:solidFill>
                      <a:srgbClr val="00B0F0"/>
                    </a:solidFill>
                  </a:tcPr>
                </a:tc>
                <a:extLst>
                  <a:ext uri="{0D108BD9-81ED-4DB2-BD59-A6C34878D82A}">
                    <a16:rowId xmlns:a16="http://schemas.microsoft.com/office/drawing/2014/main" val="1031270591"/>
                  </a:ext>
                </a:extLst>
              </a:tr>
              <a:tr h="370840">
                <a:tc>
                  <a:txBody>
                    <a:bodyPr/>
                    <a:lstStyle/>
                    <a:p>
                      <a:endParaRPr lang="de-DE" b="1" dirty="0">
                        <a:solidFill>
                          <a:schemeClr val="bg1"/>
                        </a:solidFill>
                        <a:latin typeface="Aptos Mono" panose="020B0009020202020204" pitchFamily="49" charset="0"/>
                      </a:endParaRPr>
                    </a:p>
                  </a:txBody>
                  <a:tcPr>
                    <a:solidFill>
                      <a:srgbClr val="00B0F0"/>
                    </a:solidFill>
                  </a:tcPr>
                </a:tc>
                <a:tc>
                  <a:txBody>
                    <a:bodyPr/>
                    <a:lstStyle/>
                    <a:p>
                      <a:r>
                        <a:rPr lang="de-DE" b="1" dirty="0">
                          <a:solidFill>
                            <a:schemeClr val="bg1"/>
                          </a:solidFill>
                          <a:latin typeface="Aptos Mono" panose="020B0009020202020204" pitchFamily="49" charset="0"/>
                        </a:rPr>
                        <a:t>Schweiz einschließlich Liechtenstein</a:t>
                      </a:r>
                    </a:p>
                  </a:txBody>
                  <a:tcPr>
                    <a:solidFill>
                      <a:srgbClr val="00B0F0"/>
                    </a:solidFill>
                  </a:tcPr>
                </a:tc>
                <a:tc>
                  <a:txBody>
                    <a:bodyPr/>
                    <a:lstStyle/>
                    <a:p>
                      <a:r>
                        <a:rPr lang="de-DE" b="1" dirty="0">
                          <a:solidFill>
                            <a:schemeClr val="bg1"/>
                          </a:solidFill>
                          <a:latin typeface="Aptos Mono" panose="020B0009020202020204" pitchFamily="49" charset="0"/>
                        </a:rPr>
                        <a:t>CH + LI</a:t>
                      </a:r>
                    </a:p>
                  </a:txBody>
                  <a:tcPr>
                    <a:solidFill>
                      <a:srgbClr val="00B0F0"/>
                    </a:solidFill>
                  </a:tcPr>
                </a:tc>
                <a:extLst>
                  <a:ext uri="{0D108BD9-81ED-4DB2-BD59-A6C34878D82A}">
                    <a16:rowId xmlns:a16="http://schemas.microsoft.com/office/drawing/2014/main" val="2672355855"/>
                  </a:ext>
                </a:extLst>
              </a:tr>
              <a:tr h="370840">
                <a:tc>
                  <a:txBody>
                    <a:bodyPr/>
                    <a:lstStyle/>
                    <a:p>
                      <a:endParaRPr lang="de-DE" b="1" dirty="0">
                        <a:solidFill>
                          <a:schemeClr val="bg1"/>
                        </a:solidFill>
                        <a:latin typeface="Aptos Mono" panose="020B0009020202020204" pitchFamily="49" charset="0"/>
                      </a:endParaRPr>
                    </a:p>
                  </a:txBody>
                  <a:tcPr>
                    <a:solidFill>
                      <a:srgbClr val="00B0F0"/>
                    </a:solidFill>
                  </a:tcPr>
                </a:tc>
                <a:tc>
                  <a:txBody>
                    <a:bodyPr/>
                    <a:lstStyle/>
                    <a:p>
                      <a:r>
                        <a:rPr lang="de-DE" b="1" dirty="0">
                          <a:solidFill>
                            <a:schemeClr val="bg1"/>
                          </a:solidFill>
                          <a:latin typeface="Aptos Mono" panose="020B0009020202020204" pitchFamily="49" charset="0"/>
                        </a:rPr>
                        <a:t>Norwegen</a:t>
                      </a:r>
                    </a:p>
                  </a:txBody>
                  <a:tcPr>
                    <a:solidFill>
                      <a:srgbClr val="00B0F0"/>
                    </a:solidFill>
                  </a:tcPr>
                </a:tc>
                <a:tc>
                  <a:txBody>
                    <a:bodyPr/>
                    <a:lstStyle/>
                    <a:p>
                      <a:r>
                        <a:rPr lang="de-DE" b="1" dirty="0">
                          <a:solidFill>
                            <a:schemeClr val="bg1"/>
                          </a:solidFill>
                          <a:latin typeface="Aptos Mono" panose="020B0009020202020204" pitchFamily="49" charset="0"/>
                        </a:rPr>
                        <a:t>NO</a:t>
                      </a:r>
                    </a:p>
                  </a:txBody>
                  <a:tcPr>
                    <a:solidFill>
                      <a:srgbClr val="00B0F0"/>
                    </a:solidFill>
                  </a:tcPr>
                </a:tc>
                <a:extLst>
                  <a:ext uri="{0D108BD9-81ED-4DB2-BD59-A6C34878D82A}">
                    <a16:rowId xmlns:a16="http://schemas.microsoft.com/office/drawing/2014/main" val="578949445"/>
                  </a:ext>
                </a:extLst>
              </a:tr>
              <a:tr h="370840">
                <a:tc>
                  <a:txBody>
                    <a:bodyPr/>
                    <a:lstStyle/>
                    <a:p>
                      <a:r>
                        <a:rPr lang="de-DE" b="1" dirty="0">
                          <a:solidFill>
                            <a:schemeClr val="bg1"/>
                          </a:solidFill>
                          <a:latin typeface="Aptos Mono" panose="020B0009020202020204" pitchFamily="49" charset="0"/>
                        </a:rPr>
                        <a:t>Die Färöer-Inseln</a:t>
                      </a:r>
                    </a:p>
                  </a:txBody>
                  <a:tcPr>
                    <a:solidFill>
                      <a:srgbClr val="FFC000"/>
                    </a:solidFill>
                  </a:tcPr>
                </a:tc>
                <a:tc>
                  <a:txBody>
                    <a:bodyPr/>
                    <a:lstStyle/>
                    <a:p>
                      <a:endParaRPr lang="de-DE" b="1" dirty="0">
                        <a:solidFill>
                          <a:schemeClr val="bg1"/>
                        </a:solidFill>
                        <a:latin typeface="Aptos Mono" panose="020B0009020202020204" pitchFamily="49" charset="0"/>
                      </a:endParaRPr>
                    </a:p>
                  </a:txBody>
                  <a:tcPr>
                    <a:solidFill>
                      <a:srgbClr val="FFC000"/>
                    </a:solidFill>
                  </a:tcPr>
                </a:tc>
                <a:tc>
                  <a:txBody>
                    <a:bodyPr/>
                    <a:lstStyle/>
                    <a:p>
                      <a:r>
                        <a:rPr lang="de-DE" b="1" dirty="0">
                          <a:solidFill>
                            <a:schemeClr val="bg1"/>
                          </a:solidFill>
                          <a:latin typeface="Aptos Mono" panose="020B0009020202020204" pitchFamily="49" charset="0"/>
                        </a:rPr>
                        <a:t>FO</a:t>
                      </a:r>
                    </a:p>
                  </a:txBody>
                  <a:tcPr>
                    <a:solidFill>
                      <a:srgbClr val="FFC000"/>
                    </a:solidFill>
                  </a:tcPr>
                </a:tc>
                <a:extLst>
                  <a:ext uri="{0D108BD9-81ED-4DB2-BD59-A6C34878D82A}">
                    <a16:rowId xmlns:a16="http://schemas.microsoft.com/office/drawing/2014/main" val="1486056266"/>
                  </a:ext>
                </a:extLst>
              </a:tr>
            </a:tbl>
          </a:graphicData>
        </a:graphic>
      </p:graphicFrame>
      <p:pic>
        <p:nvPicPr>
          <p:cNvPr id="3" name="Bild 3">
            <a:extLst>
              <a:ext uri="{FF2B5EF4-FFF2-40B4-BE49-F238E27FC236}">
                <a16:creationId xmlns:a16="http://schemas.microsoft.com/office/drawing/2014/main" id="{0E40E973-0B96-9C87-DC26-9E1D5E8C8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350619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B405C-6185-5E8A-8EC7-3D62F079A167}"/>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rPr>
              <a:t>Vertragsparteien</a:t>
            </a:r>
          </a:p>
        </p:txBody>
      </p:sp>
      <p:graphicFrame>
        <p:nvGraphicFramePr>
          <p:cNvPr id="4" name="Inhaltsplatzhalter 3">
            <a:extLst>
              <a:ext uri="{FF2B5EF4-FFF2-40B4-BE49-F238E27FC236}">
                <a16:creationId xmlns:a16="http://schemas.microsoft.com/office/drawing/2014/main" id="{0D41208C-E811-6BDA-A991-F9D115FAC58C}"/>
              </a:ext>
            </a:extLst>
          </p:cNvPr>
          <p:cNvGraphicFramePr>
            <a:graphicFrameLocks noGrp="1"/>
          </p:cNvGraphicFramePr>
          <p:nvPr>
            <p:ph idx="1"/>
          </p:nvPr>
        </p:nvGraphicFramePr>
        <p:xfrm>
          <a:off x="957092" y="2047240"/>
          <a:ext cx="10277815" cy="3708400"/>
        </p:xfrm>
        <a:graphic>
          <a:graphicData uri="http://schemas.openxmlformats.org/drawingml/2006/table">
            <a:tbl>
              <a:tblPr firstRow="1" bandRow="1">
                <a:tableStyleId>{5C22544A-7EE6-4342-B048-85BDC9FD1C3A}</a:tableStyleId>
              </a:tblPr>
              <a:tblGrid>
                <a:gridCol w="5564894">
                  <a:extLst>
                    <a:ext uri="{9D8B030D-6E8A-4147-A177-3AD203B41FA5}">
                      <a16:colId xmlns:a16="http://schemas.microsoft.com/office/drawing/2014/main" val="3923912834"/>
                    </a:ext>
                  </a:extLst>
                </a:gridCol>
                <a:gridCol w="3137510">
                  <a:extLst>
                    <a:ext uri="{9D8B030D-6E8A-4147-A177-3AD203B41FA5}">
                      <a16:colId xmlns:a16="http://schemas.microsoft.com/office/drawing/2014/main" val="964875126"/>
                    </a:ext>
                  </a:extLst>
                </a:gridCol>
                <a:gridCol w="1575411">
                  <a:extLst>
                    <a:ext uri="{9D8B030D-6E8A-4147-A177-3AD203B41FA5}">
                      <a16:colId xmlns:a16="http://schemas.microsoft.com/office/drawing/2014/main" val="3710583860"/>
                    </a:ext>
                  </a:extLst>
                </a:gridCol>
              </a:tblGrid>
              <a:tr h="370840">
                <a:tc>
                  <a:txBody>
                    <a:bodyPr/>
                    <a:lstStyle/>
                    <a:p>
                      <a:r>
                        <a:rPr lang="de-DE" b="1" dirty="0">
                          <a:latin typeface="Aptos Mono" panose="020B0009020202020204" pitchFamily="49" charset="0"/>
                        </a:rPr>
                        <a:t>Die Teilnehmer des Barcelona Prozesses</a:t>
                      </a:r>
                    </a:p>
                  </a:txBody>
                  <a:tcPr>
                    <a:solidFill>
                      <a:srgbClr val="FF0000"/>
                    </a:solidFill>
                  </a:tcPr>
                </a:tc>
                <a:tc>
                  <a:txBody>
                    <a:bodyPr/>
                    <a:lstStyle/>
                    <a:p>
                      <a:endParaRPr lang="de-DE" b="1" dirty="0">
                        <a:latin typeface="Aptos Mono" panose="020B0009020202020204" pitchFamily="49" charset="0"/>
                      </a:endParaRPr>
                    </a:p>
                  </a:txBody>
                  <a:tcPr>
                    <a:solidFill>
                      <a:srgbClr val="FF0000"/>
                    </a:solidFill>
                  </a:tcPr>
                </a:tc>
                <a:tc>
                  <a:txBody>
                    <a:bodyPr/>
                    <a:lstStyle/>
                    <a:p>
                      <a:endParaRPr lang="de-DE" b="1" dirty="0">
                        <a:latin typeface="Aptos Mono" panose="020B0009020202020204" pitchFamily="49" charset="0"/>
                      </a:endParaRPr>
                    </a:p>
                  </a:txBody>
                  <a:tcPr>
                    <a:solidFill>
                      <a:srgbClr val="FF0000"/>
                    </a:solidFill>
                  </a:tcPr>
                </a:tc>
                <a:extLst>
                  <a:ext uri="{0D108BD9-81ED-4DB2-BD59-A6C34878D82A}">
                    <a16:rowId xmlns:a16="http://schemas.microsoft.com/office/drawing/2014/main" val="826806394"/>
                  </a:ext>
                </a:extLst>
              </a:tr>
              <a:tr h="370840">
                <a:tc>
                  <a:txBody>
                    <a:bodyPr/>
                    <a:lstStyle/>
                    <a:p>
                      <a:endParaRPr lang="de-DE" b="1" dirty="0">
                        <a:solidFill>
                          <a:schemeClr val="bg1"/>
                        </a:solidFill>
                        <a:latin typeface="Aptos Mono" panose="020B0009020202020204" pitchFamily="49" charset="0"/>
                      </a:endParaRPr>
                    </a:p>
                  </a:txBody>
                  <a:tcPr>
                    <a:solidFill>
                      <a:srgbClr val="FF0000"/>
                    </a:solidFill>
                  </a:tcPr>
                </a:tc>
                <a:tc>
                  <a:txBody>
                    <a:bodyPr/>
                    <a:lstStyle/>
                    <a:p>
                      <a:r>
                        <a:rPr lang="de-DE" b="1" dirty="0">
                          <a:solidFill>
                            <a:schemeClr val="bg1"/>
                          </a:solidFill>
                          <a:latin typeface="Aptos Mono" panose="020B0009020202020204" pitchFamily="49" charset="0"/>
                        </a:rPr>
                        <a:t>Algerien</a:t>
                      </a:r>
                    </a:p>
                  </a:txBody>
                  <a:tcPr>
                    <a:solidFill>
                      <a:srgbClr val="FF0000"/>
                    </a:solidFill>
                  </a:tcPr>
                </a:tc>
                <a:tc>
                  <a:txBody>
                    <a:bodyPr/>
                    <a:lstStyle/>
                    <a:p>
                      <a:r>
                        <a:rPr lang="de-DE" b="1" dirty="0">
                          <a:solidFill>
                            <a:schemeClr val="bg1"/>
                          </a:solidFill>
                          <a:latin typeface="Aptos Mono" panose="020B0009020202020204" pitchFamily="49" charset="0"/>
                        </a:rPr>
                        <a:t>DZ</a:t>
                      </a:r>
                    </a:p>
                  </a:txBody>
                  <a:tcPr>
                    <a:solidFill>
                      <a:srgbClr val="FF0000"/>
                    </a:solidFill>
                  </a:tcPr>
                </a:tc>
                <a:extLst>
                  <a:ext uri="{0D108BD9-81ED-4DB2-BD59-A6C34878D82A}">
                    <a16:rowId xmlns:a16="http://schemas.microsoft.com/office/drawing/2014/main" val="3021316149"/>
                  </a:ext>
                </a:extLst>
              </a:tr>
              <a:tr h="370840">
                <a:tc>
                  <a:txBody>
                    <a:bodyPr/>
                    <a:lstStyle/>
                    <a:p>
                      <a:endParaRPr lang="de-DE" b="1" dirty="0">
                        <a:solidFill>
                          <a:schemeClr val="bg1"/>
                        </a:solidFill>
                        <a:latin typeface="Aptos Mono" panose="020B0009020202020204" pitchFamily="49" charset="0"/>
                      </a:endParaRPr>
                    </a:p>
                  </a:txBody>
                  <a:tcPr>
                    <a:solidFill>
                      <a:srgbClr val="FF0000"/>
                    </a:solidFill>
                  </a:tcPr>
                </a:tc>
                <a:tc>
                  <a:txBody>
                    <a:bodyPr/>
                    <a:lstStyle/>
                    <a:p>
                      <a:r>
                        <a:rPr lang="de-DE" b="1" dirty="0">
                          <a:solidFill>
                            <a:schemeClr val="bg1"/>
                          </a:solidFill>
                          <a:latin typeface="Aptos Mono" panose="020B0009020202020204" pitchFamily="49" charset="0"/>
                        </a:rPr>
                        <a:t>Ägypten</a:t>
                      </a:r>
                    </a:p>
                  </a:txBody>
                  <a:tcPr>
                    <a:solidFill>
                      <a:srgbClr val="FF0000"/>
                    </a:solidFill>
                  </a:tcPr>
                </a:tc>
                <a:tc>
                  <a:txBody>
                    <a:bodyPr/>
                    <a:lstStyle/>
                    <a:p>
                      <a:r>
                        <a:rPr lang="de-DE" b="1" dirty="0">
                          <a:solidFill>
                            <a:schemeClr val="bg1"/>
                          </a:solidFill>
                          <a:latin typeface="Aptos Mono" panose="020B0009020202020204" pitchFamily="49" charset="0"/>
                        </a:rPr>
                        <a:t>EG</a:t>
                      </a:r>
                    </a:p>
                  </a:txBody>
                  <a:tcPr>
                    <a:solidFill>
                      <a:srgbClr val="FF0000"/>
                    </a:solidFill>
                  </a:tcPr>
                </a:tc>
                <a:extLst>
                  <a:ext uri="{0D108BD9-81ED-4DB2-BD59-A6C34878D82A}">
                    <a16:rowId xmlns:a16="http://schemas.microsoft.com/office/drawing/2014/main" val="1031270591"/>
                  </a:ext>
                </a:extLst>
              </a:tr>
              <a:tr h="370840">
                <a:tc>
                  <a:txBody>
                    <a:bodyPr/>
                    <a:lstStyle/>
                    <a:p>
                      <a:endParaRPr lang="de-DE" b="1" dirty="0">
                        <a:solidFill>
                          <a:schemeClr val="bg1"/>
                        </a:solidFill>
                        <a:latin typeface="Aptos Mono" panose="020B0009020202020204" pitchFamily="49" charset="0"/>
                      </a:endParaRPr>
                    </a:p>
                  </a:txBody>
                  <a:tcPr>
                    <a:solidFill>
                      <a:srgbClr val="FF0000"/>
                    </a:solidFill>
                  </a:tcPr>
                </a:tc>
                <a:tc>
                  <a:txBody>
                    <a:bodyPr/>
                    <a:lstStyle/>
                    <a:p>
                      <a:r>
                        <a:rPr lang="de-DE" b="1" dirty="0">
                          <a:solidFill>
                            <a:schemeClr val="bg1"/>
                          </a:solidFill>
                          <a:latin typeface="Aptos Mono" panose="020B0009020202020204" pitchFamily="49" charset="0"/>
                        </a:rPr>
                        <a:t>Israel</a:t>
                      </a:r>
                    </a:p>
                  </a:txBody>
                  <a:tcPr>
                    <a:solidFill>
                      <a:srgbClr val="FF0000"/>
                    </a:solidFill>
                  </a:tcPr>
                </a:tc>
                <a:tc>
                  <a:txBody>
                    <a:bodyPr/>
                    <a:lstStyle/>
                    <a:p>
                      <a:r>
                        <a:rPr lang="de-DE" b="1" dirty="0">
                          <a:solidFill>
                            <a:schemeClr val="bg1"/>
                          </a:solidFill>
                          <a:latin typeface="Aptos Mono" panose="020B0009020202020204" pitchFamily="49" charset="0"/>
                        </a:rPr>
                        <a:t>IL</a:t>
                      </a:r>
                    </a:p>
                  </a:txBody>
                  <a:tcPr>
                    <a:solidFill>
                      <a:srgbClr val="FF0000"/>
                    </a:solidFill>
                  </a:tcPr>
                </a:tc>
                <a:extLst>
                  <a:ext uri="{0D108BD9-81ED-4DB2-BD59-A6C34878D82A}">
                    <a16:rowId xmlns:a16="http://schemas.microsoft.com/office/drawing/2014/main" val="2672355855"/>
                  </a:ext>
                </a:extLst>
              </a:tr>
              <a:tr h="370840">
                <a:tc>
                  <a:txBody>
                    <a:bodyPr/>
                    <a:lstStyle/>
                    <a:p>
                      <a:endParaRPr lang="de-DE" b="1" dirty="0">
                        <a:solidFill>
                          <a:schemeClr val="bg1"/>
                        </a:solidFill>
                        <a:latin typeface="Aptos Mono" panose="020B0009020202020204" pitchFamily="49" charset="0"/>
                      </a:endParaRPr>
                    </a:p>
                  </a:txBody>
                  <a:tcPr>
                    <a:solidFill>
                      <a:srgbClr val="FF0000"/>
                    </a:solidFill>
                  </a:tcPr>
                </a:tc>
                <a:tc>
                  <a:txBody>
                    <a:bodyPr/>
                    <a:lstStyle/>
                    <a:p>
                      <a:r>
                        <a:rPr lang="de-DE" b="1" dirty="0">
                          <a:solidFill>
                            <a:schemeClr val="bg1"/>
                          </a:solidFill>
                          <a:latin typeface="Aptos Mono" panose="020B0009020202020204" pitchFamily="49" charset="0"/>
                        </a:rPr>
                        <a:t>Jordanien</a:t>
                      </a:r>
                    </a:p>
                  </a:txBody>
                  <a:tcPr>
                    <a:solidFill>
                      <a:srgbClr val="FF0000"/>
                    </a:solidFill>
                  </a:tcPr>
                </a:tc>
                <a:tc>
                  <a:txBody>
                    <a:bodyPr/>
                    <a:lstStyle/>
                    <a:p>
                      <a:r>
                        <a:rPr lang="de-DE" b="1" dirty="0">
                          <a:solidFill>
                            <a:schemeClr val="bg1"/>
                          </a:solidFill>
                          <a:latin typeface="Aptos Mono" panose="020B0009020202020204" pitchFamily="49" charset="0"/>
                        </a:rPr>
                        <a:t>NO</a:t>
                      </a:r>
                    </a:p>
                  </a:txBody>
                  <a:tcPr>
                    <a:solidFill>
                      <a:srgbClr val="FF0000"/>
                    </a:solidFill>
                  </a:tcPr>
                </a:tc>
                <a:extLst>
                  <a:ext uri="{0D108BD9-81ED-4DB2-BD59-A6C34878D82A}">
                    <a16:rowId xmlns:a16="http://schemas.microsoft.com/office/drawing/2014/main" val="578949445"/>
                  </a:ext>
                </a:extLst>
              </a:tr>
              <a:tr h="370840">
                <a:tc>
                  <a:txBody>
                    <a:bodyPr/>
                    <a:lstStyle/>
                    <a:p>
                      <a:endParaRPr lang="de-DE" b="1" dirty="0">
                        <a:solidFill>
                          <a:schemeClr val="bg1"/>
                        </a:solidFill>
                        <a:latin typeface="Aptos Mono" panose="020B0009020202020204" pitchFamily="49" charset="0"/>
                      </a:endParaRPr>
                    </a:p>
                  </a:txBody>
                  <a:tcPr>
                    <a:solidFill>
                      <a:srgbClr val="FF0000"/>
                    </a:solidFill>
                  </a:tcPr>
                </a:tc>
                <a:tc>
                  <a:txBody>
                    <a:bodyPr/>
                    <a:lstStyle/>
                    <a:p>
                      <a:r>
                        <a:rPr lang="de-DE" b="1" dirty="0">
                          <a:solidFill>
                            <a:schemeClr val="bg1"/>
                          </a:solidFill>
                          <a:latin typeface="Aptos Mono" panose="020B0009020202020204" pitchFamily="49" charset="0"/>
                        </a:rPr>
                        <a:t>Libanon</a:t>
                      </a:r>
                    </a:p>
                  </a:txBody>
                  <a:tcPr>
                    <a:solidFill>
                      <a:srgbClr val="FF0000"/>
                    </a:solidFill>
                  </a:tcPr>
                </a:tc>
                <a:tc>
                  <a:txBody>
                    <a:bodyPr/>
                    <a:lstStyle/>
                    <a:p>
                      <a:r>
                        <a:rPr lang="de-DE" b="1" dirty="0">
                          <a:solidFill>
                            <a:schemeClr val="bg1"/>
                          </a:solidFill>
                          <a:latin typeface="Aptos Mono" panose="020B0009020202020204" pitchFamily="49" charset="0"/>
                        </a:rPr>
                        <a:t>LB</a:t>
                      </a:r>
                    </a:p>
                  </a:txBody>
                  <a:tcPr>
                    <a:solidFill>
                      <a:srgbClr val="FF0000"/>
                    </a:solidFill>
                  </a:tcPr>
                </a:tc>
                <a:extLst>
                  <a:ext uri="{0D108BD9-81ED-4DB2-BD59-A6C34878D82A}">
                    <a16:rowId xmlns:a16="http://schemas.microsoft.com/office/drawing/2014/main" val="1486056266"/>
                  </a:ext>
                </a:extLst>
              </a:tr>
              <a:tr h="370840">
                <a:tc>
                  <a:txBody>
                    <a:bodyPr/>
                    <a:lstStyle/>
                    <a:p>
                      <a:endParaRPr lang="de-DE" b="1" dirty="0">
                        <a:solidFill>
                          <a:schemeClr val="bg1"/>
                        </a:solidFill>
                        <a:latin typeface="Aptos Mono" panose="020B0009020202020204" pitchFamily="49" charset="0"/>
                      </a:endParaRPr>
                    </a:p>
                  </a:txBody>
                  <a:tcPr>
                    <a:solidFill>
                      <a:srgbClr val="FF0000"/>
                    </a:solidFill>
                  </a:tcPr>
                </a:tc>
                <a:tc>
                  <a:txBody>
                    <a:bodyPr/>
                    <a:lstStyle/>
                    <a:p>
                      <a:r>
                        <a:rPr lang="de-DE" b="1" dirty="0">
                          <a:solidFill>
                            <a:schemeClr val="bg1"/>
                          </a:solidFill>
                          <a:latin typeface="Aptos Mono" panose="020B0009020202020204" pitchFamily="49" charset="0"/>
                        </a:rPr>
                        <a:t>Marokko</a:t>
                      </a:r>
                    </a:p>
                  </a:txBody>
                  <a:tcPr>
                    <a:solidFill>
                      <a:srgbClr val="FF0000"/>
                    </a:solidFill>
                  </a:tcPr>
                </a:tc>
                <a:tc>
                  <a:txBody>
                    <a:bodyPr/>
                    <a:lstStyle/>
                    <a:p>
                      <a:r>
                        <a:rPr lang="de-DE" b="1" dirty="0">
                          <a:solidFill>
                            <a:schemeClr val="bg1"/>
                          </a:solidFill>
                          <a:latin typeface="Aptos Mono" panose="020B0009020202020204" pitchFamily="49" charset="0"/>
                        </a:rPr>
                        <a:t>MA</a:t>
                      </a:r>
                    </a:p>
                  </a:txBody>
                  <a:tcPr>
                    <a:solidFill>
                      <a:srgbClr val="FF0000"/>
                    </a:solidFill>
                  </a:tcPr>
                </a:tc>
                <a:extLst>
                  <a:ext uri="{0D108BD9-81ED-4DB2-BD59-A6C34878D82A}">
                    <a16:rowId xmlns:a16="http://schemas.microsoft.com/office/drawing/2014/main" val="4180968832"/>
                  </a:ext>
                </a:extLst>
              </a:tr>
              <a:tr h="370840">
                <a:tc>
                  <a:txBody>
                    <a:bodyPr/>
                    <a:lstStyle/>
                    <a:p>
                      <a:endParaRPr lang="de-DE" b="1" dirty="0">
                        <a:solidFill>
                          <a:schemeClr val="bg1"/>
                        </a:solidFill>
                        <a:latin typeface="Aptos Mono" panose="020B0009020202020204" pitchFamily="49" charset="0"/>
                      </a:endParaRPr>
                    </a:p>
                  </a:txBody>
                  <a:tcPr>
                    <a:solidFill>
                      <a:srgbClr val="FF0000"/>
                    </a:solidFill>
                  </a:tcPr>
                </a:tc>
                <a:tc>
                  <a:txBody>
                    <a:bodyPr/>
                    <a:lstStyle/>
                    <a:p>
                      <a:r>
                        <a:rPr lang="de-DE" b="1" dirty="0">
                          <a:solidFill>
                            <a:schemeClr val="bg1"/>
                          </a:solidFill>
                          <a:latin typeface="Aptos Mono" panose="020B0009020202020204" pitchFamily="49" charset="0"/>
                        </a:rPr>
                        <a:t>Palästina</a:t>
                      </a:r>
                    </a:p>
                  </a:txBody>
                  <a:tcPr>
                    <a:solidFill>
                      <a:srgbClr val="FF0000"/>
                    </a:solidFill>
                  </a:tcPr>
                </a:tc>
                <a:tc>
                  <a:txBody>
                    <a:bodyPr/>
                    <a:lstStyle/>
                    <a:p>
                      <a:r>
                        <a:rPr lang="de-DE" b="1" dirty="0">
                          <a:solidFill>
                            <a:schemeClr val="bg1"/>
                          </a:solidFill>
                          <a:latin typeface="Aptos Mono" panose="020B0009020202020204" pitchFamily="49" charset="0"/>
                        </a:rPr>
                        <a:t>PS</a:t>
                      </a:r>
                    </a:p>
                  </a:txBody>
                  <a:tcPr>
                    <a:solidFill>
                      <a:srgbClr val="FF0000"/>
                    </a:solidFill>
                  </a:tcPr>
                </a:tc>
                <a:extLst>
                  <a:ext uri="{0D108BD9-81ED-4DB2-BD59-A6C34878D82A}">
                    <a16:rowId xmlns:a16="http://schemas.microsoft.com/office/drawing/2014/main" val="2251085762"/>
                  </a:ext>
                </a:extLst>
              </a:tr>
              <a:tr h="370840">
                <a:tc>
                  <a:txBody>
                    <a:bodyPr/>
                    <a:lstStyle/>
                    <a:p>
                      <a:endParaRPr lang="de-DE" b="1" dirty="0">
                        <a:solidFill>
                          <a:schemeClr val="bg1"/>
                        </a:solidFill>
                        <a:latin typeface="Aptos Mono" panose="020B0009020202020204" pitchFamily="49" charset="0"/>
                      </a:endParaRPr>
                    </a:p>
                  </a:txBody>
                  <a:tcPr>
                    <a:solidFill>
                      <a:srgbClr val="FF0000"/>
                    </a:solidFill>
                  </a:tcPr>
                </a:tc>
                <a:tc>
                  <a:txBody>
                    <a:bodyPr/>
                    <a:lstStyle/>
                    <a:p>
                      <a:r>
                        <a:rPr lang="de-DE" b="1" dirty="0">
                          <a:solidFill>
                            <a:schemeClr val="bg1"/>
                          </a:solidFill>
                          <a:latin typeface="Aptos Mono" panose="020B0009020202020204" pitchFamily="49" charset="0"/>
                        </a:rPr>
                        <a:t>Syrien</a:t>
                      </a:r>
                    </a:p>
                  </a:txBody>
                  <a:tcPr>
                    <a:solidFill>
                      <a:srgbClr val="FF0000"/>
                    </a:solidFill>
                  </a:tcPr>
                </a:tc>
                <a:tc>
                  <a:txBody>
                    <a:bodyPr/>
                    <a:lstStyle/>
                    <a:p>
                      <a:r>
                        <a:rPr lang="de-DE" b="1" dirty="0">
                          <a:solidFill>
                            <a:schemeClr val="bg1"/>
                          </a:solidFill>
                          <a:latin typeface="Aptos Mono" panose="020B0009020202020204" pitchFamily="49" charset="0"/>
                        </a:rPr>
                        <a:t>SY</a:t>
                      </a:r>
                    </a:p>
                  </a:txBody>
                  <a:tcPr>
                    <a:solidFill>
                      <a:srgbClr val="FF0000"/>
                    </a:solidFill>
                  </a:tcPr>
                </a:tc>
                <a:extLst>
                  <a:ext uri="{0D108BD9-81ED-4DB2-BD59-A6C34878D82A}">
                    <a16:rowId xmlns:a16="http://schemas.microsoft.com/office/drawing/2014/main" val="690175058"/>
                  </a:ext>
                </a:extLst>
              </a:tr>
              <a:tr h="370840">
                <a:tc>
                  <a:txBody>
                    <a:bodyPr/>
                    <a:lstStyle/>
                    <a:p>
                      <a:endParaRPr lang="de-DE" b="1" dirty="0">
                        <a:solidFill>
                          <a:schemeClr val="bg1"/>
                        </a:solidFill>
                        <a:latin typeface="Aptos Mono" panose="020B0009020202020204" pitchFamily="49" charset="0"/>
                      </a:endParaRPr>
                    </a:p>
                  </a:txBody>
                  <a:tcPr>
                    <a:solidFill>
                      <a:srgbClr val="FF0000"/>
                    </a:solidFill>
                  </a:tcPr>
                </a:tc>
                <a:tc>
                  <a:txBody>
                    <a:bodyPr/>
                    <a:lstStyle/>
                    <a:p>
                      <a:r>
                        <a:rPr lang="de-DE" b="1" dirty="0">
                          <a:solidFill>
                            <a:schemeClr val="bg1"/>
                          </a:solidFill>
                          <a:latin typeface="Aptos Mono" panose="020B0009020202020204" pitchFamily="49" charset="0"/>
                        </a:rPr>
                        <a:t>Tunesien</a:t>
                      </a:r>
                    </a:p>
                  </a:txBody>
                  <a:tcPr>
                    <a:solidFill>
                      <a:srgbClr val="FF0000"/>
                    </a:solidFill>
                  </a:tcPr>
                </a:tc>
                <a:tc>
                  <a:txBody>
                    <a:bodyPr/>
                    <a:lstStyle/>
                    <a:p>
                      <a:r>
                        <a:rPr lang="de-DE" b="1" dirty="0">
                          <a:solidFill>
                            <a:schemeClr val="bg1"/>
                          </a:solidFill>
                          <a:latin typeface="Aptos Mono" panose="020B0009020202020204" pitchFamily="49" charset="0"/>
                        </a:rPr>
                        <a:t>TN</a:t>
                      </a:r>
                    </a:p>
                  </a:txBody>
                  <a:tcPr>
                    <a:solidFill>
                      <a:srgbClr val="FF0000"/>
                    </a:solidFill>
                  </a:tcPr>
                </a:tc>
                <a:extLst>
                  <a:ext uri="{0D108BD9-81ED-4DB2-BD59-A6C34878D82A}">
                    <a16:rowId xmlns:a16="http://schemas.microsoft.com/office/drawing/2014/main" val="1536431831"/>
                  </a:ext>
                </a:extLst>
              </a:tr>
            </a:tbl>
          </a:graphicData>
        </a:graphic>
      </p:graphicFrame>
      <p:pic>
        <p:nvPicPr>
          <p:cNvPr id="3" name="Bild 3">
            <a:extLst>
              <a:ext uri="{FF2B5EF4-FFF2-40B4-BE49-F238E27FC236}">
                <a16:creationId xmlns:a16="http://schemas.microsoft.com/office/drawing/2014/main" id="{951665EE-F920-3DBE-136A-FECE64DB2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236855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B405C-6185-5E8A-8EC7-3D62F079A167}"/>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rPr>
              <a:t>Vertragsparteien</a:t>
            </a:r>
          </a:p>
        </p:txBody>
      </p:sp>
      <p:graphicFrame>
        <p:nvGraphicFramePr>
          <p:cNvPr id="4" name="Inhaltsplatzhalter 3">
            <a:extLst>
              <a:ext uri="{FF2B5EF4-FFF2-40B4-BE49-F238E27FC236}">
                <a16:creationId xmlns:a16="http://schemas.microsoft.com/office/drawing/2014/main" id="{0D41208C-E811-6BDA-A991-F9D115FAC58C}"/>
              </a:ext>
            </a:extLst>
          </p:cNvPr>
          <p:cNvGraphicFramePr>
            <a:graphicFrameLocks noGrp="1"/>
          </p:cNvGraphicFramePr>
          <p:nvPr>
            <p:ph idx="1"/>
          </p:nvPr>
        </p:nvGraphicFramePr>
        <p:xfrm>
          <a:off x="957092" y="2047240"/>
          <a:ext cx="10277815" cy="4348480"/>
        </p:xfrm>
        <a:graphic>
          <a:graphicData uri="http://schemas.openxmlformats.org/drawingml/2006/table">
            <a:tbl>
              <a:tblPr firstRow="1" bandRow="1">
                <a:tableStyleId>{5C22544A-7EE6-4342-B048-85BDC9FD1C3A}</a:tableStyleId>
              </a:tblPr>
              <a:tblGrid>
                <a:gridCol w="5564894">
                  <a:extLst>
                    <a:ext uri="{9D8B030D-6E8A-4147-A177-3AD203B41FA5}">
                      <a16:colId xmlns:a16="http://schemas.microsoft.com/office/drawing/2014/main" val="3923912834"/>
                    </a:ext>
                  </a:extLst>
                </a:gridCol>
                <a:gridCol w="3137510">
                  <a:extLst>
                    <a:ext uri="{9D8B030D-6E8A-4147-A177-3AD203B41FA5}">
                      <a16:colId xmlns:a16="http://schemas.microsoft.com/office/drawing/2014/main" val="964875126"/>
                    </a:ext>
                  </a:extLst>
                </a:gridCol>
                <a:gridCol w="1575411">
                  <a:extLst>
                    <a:ext uri="{9D8B030D-6E8A-4147-A177-3AD203B41FA5}">
                      <a16:colId xmlns:a16="http://schemas.microsoft.com/office/drawing/2014/main" val="3710583860"/>
                    </a:ext>
                  </a:extLst>
                </a:gridCol>
              </a:tblGrid>
              <a:tr h="370840">
                <a:tc>
                  <a:txBody>
                    <a:bodyPr/>
                    <a:lstStyle/>
                    <a:p>
                      <a:r>
                        <a:rPr lang="de-DE" b="1" dirty="0">
                          <a:latin typeface="Aptos Mono" panose="020B0009020202020204" pitchFamily="49" charset="0"/>
                        </a:rPr>
                        <a:t>Türkei</a:t>
                      </a:r>
                    </a:p>
                  </a:txBody>
                  <a:tcPr>
                    <a:solidFill>
                      <a:srgbClr val="7030A0"/>
                    </a:solidFill>
                  </a:tcPr>
                </a:tc>
                <a:tc>
                  <a:txBody>
                    <a:bodyPr/>
                    <a:lstStyle/>
                    <a:p>
                      <a:endParaRPr lang="de-DE" b="1" dirty="0">
                        <a:latin typeface="Aptos Mono" panose="020B0009020202020204" pitchFamily="49" charset="0"/>
                      </a:endParaRPr>
                    </a:p>
                  </a:txBody>
                  <a:tcPr>
                    <a:solidFill>
                      <a:srgbClr val="7030A0"/>
                    </a:solidFill>
                  </a:tcPr>
                </a:tc>
                <a:tc>
                  <a:txBody>
                    <a:bodyPr/>
                    <a:lstStyle/>
                    <a:p>
                      <a:r>
                        <a:rPr lang="de-DE" b="1" dirty="0">
                          <a:latin typeface="Aptos Mono" panose="020B0009020202020204" pitchFamily="49" charset="0"/>
                        </a:rPr>
                        <a:t>TR</a:t>
                      </a:r>
                    </a:p>
                  </a:txBody>
                  <a:tcPr>
                    <a:solidFill>
                      <a:srgbClr val="7030A0"/>
                    </a:solidFill>
                  </a:tcPr>
                </a:tc>
                <a:extLst>
                  <a:ext uri="{0D108BD9-81ED-4DB2-BD59-A6C34878D82A}">
                    <a16:rowId xmlns:a16="http://schemas.microsoft.com/office/drawing/2014/main" val="826806394"/>
                  </a:ext>
                </a:extLst>
              </a:tr>
              <a:tr h="370840">
                <a:tc>
                  <a:txBody>
                    <a:bodyPr/>
                    <a:lstStyle/>
                    <a:p>
                      <a:r>
                        <a:rPr lang="de-DE" b="1" dirty="0">
                          <a:solidFill>
                            <a:schemeClr val="bg1"/>
                          </a:solidFill>
                          <a:latin typeface="Aptos Mono" panose="020B0009020202020204" pitchFamily="49" charset="0"/>
                        </a:rPr>
                        <a:t>Die Teilnehmer am Stabilisierungs-und Assoziierungsprozess der EU</a:t>
                      </a:r>
                    </a:p>
                  </a:txBody>
                  <a:tcPr>
                    <a:solidFill>
                      <a:schemeClr val="accent1">
                        <a:lumMod val="60000"/>
                        <a:lumOff val="40000"/>
                      </a:schemeClr>
                    </a:solidFill>
                  </a:tcPr>
                </a:tc>
                <a:tc>
                  <a:txBody>
                    <a:bodyPr/>
                    <a:lstStyle/>
                    <a:p>
                      <a:endParaRPr lang="de-DE" b="1" dirty="0">
                        <a:solidFill>
                          <a:schemeClr val="bg1"/>
                        </a:solidFill>
                        <a:latin typeface="Aptos Mono" panose="020B0009020202020204" pitchFamily="49" charset="0"/>
                      </a:endParaRPr>
                    </a:p>
                  </a:txBody>
                  <a:tcPr>
                    <a:solidFill>
                      <a:schemeClr val="accent1">
                        <a:lumMod val="60000"/>
                        <a:lumOff val="40000"/>
                      </a:schemeClr>
                    </a:solidFill>
                  </a:tcPr>
                </a:tc>
                <a:tc>
                  <a:txBody>
                    <a:bodyPr/>
                    <a:lstStyle/>
                    <a:p>
                      <a:endParaRPr lang="de-DE" b="1" dirty="0">
                        <a:solidFill>
                          <a:schemeClr val="bg1"/>
                        </a:solidFill>
                        <a:latin typeface="Aptos Mono" panose="020B0009020202020204" pitchFamily="49" charset="0"/>
                      </a:endParaRPr>
                    </a:p>
                  </a:txBody>
                  <a:tcPr>
                    <a:solidFill>
                      <a:schemeClr val="accent1">
                        <a:lumMod val="60000"/>
                        <a:lumOff val="40000"/>
                      </a:schemeClr>
                    </a:solidFill>
                  </a:tcPr>
                </a:tc>
                <a:extLst>
                  <a:ext uri="{0D108BD9-81ED-4DB2-BD59-A6C34878D82A}">
                    <a16:rowId xmlns:a16="http://schemas.microsoft.com/office/drawing/2014/main" val="3021316149"/>
                  </a:ext>
                </a:extLst>
              </a:tr>
              <a:tr h="370840">
                <a:tc>
                  <a:txBody>
                    <a:bodyPr/>
                    <a:lstStyle/>
                    <a:p>
                      <a:endParaRPr lang="de-DE" b="1" dirty="0">
                        <a:solidFill>
                          <a:schemeClr val="bg1"/>
                        </a:solidFill>
                        <a:latin typeface="Aptos Mono" panose="020B0009020202020204" pitchFamily="49" charset="0"/>
                      </a:endParaRP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Albanien</a:t>
                      </a: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AL</a:t>
                      </a:r>
                    </a:p>
                  </a:txBody>
                  <a:tcPr>
                    <a:solidFill>
                      <a:schemeClr val="accent1">
                        <a:lumMod val="60000"/>
                        <a:lumOff val="40000"/>
                      </a:schemeClr>
                    </a:solidFill>
                  </a:tcPr>
                </a:tc>
                <a:extLst>
                  <a:ext uri="{0D108BD9-81ED-4DB2-BD59-A6C34878D82A}">
                    <a16:rowId xmlns:a16="http://schemas.microsoft.com/office/drawing/2014/main" val="1031270591"/>
                  </a:ext>
                </a:extLst>
              </a:tr>
              <a:tr h="370840">
                <a:tc>
                  <a:txBody>
                    <a:bodyPr/>
                    <a:lstStyle/>
                    <a:p>
                      <a:endParaRPr lang="de-DE" b="1" dirty="0">
                        <a:solidFill>
                          <a:schemeClr val="bg1"/>
                        </a:solidFill>
                        <a:latin typeface="Aptos Mono" panose="020B0009020202020204" pitchFamily="49" charset="0"/>
                      </a:endParaRP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Bosnien/Herzegowina</a:t>
                      </a: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BA</a:t>
                      </a:r>
                    </a:p>
                  </a:txBody>
                  <a:tcPr>
                    <a:solidFill>
                      <a:schemeClr val="accent1">
                        <a:lumMod val="60000"/>
                        <a:lumOff val="40000"/>
                      </a:schemeClr>
                    </a:solidFill>
                  </a:tcPr>
                </a:tc>
                <a:extLst>
                  <a:ext uri="{0D108BD9-81ED-4DB2-BD59-A6C34878D82A}">
                    <a16:rowId xmlns:a16="http://schemas.microsoft.com/office/drawing/2014/main" val="2672355855"/>
                  </a:ext>
                </a:extLst>
              </a:tr>
              <a:tr h="370840">
                <a:tc>
                  <a:txBody>
                    <a:bodyPr/>
                    <a:lstStyle/>
                    <a:p>
                      <a:endParaRPr lang="de-DE" b="1" dirty="0">
                        <a:solidFill>
                          <a:schemeClr val="bg1"/>
                        </a:solidFill>
                        <a:latin typeface="Aptos Mono" panose="020B0009020202020204" pitchFamily="49" charset="0"/>
                      </a:endParaRP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Nordmazedonien</a:t>
                      </a: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MK</a:t>
                      </a:r>
                    </a:p>
                  </a:txBody>
                  <a:tcPr>
                    <a:solidFill>
                      <a:schemeClr val="accent1">
                        <a:lumMod val="60000"/>
                        <a:lumOff val="40000"/>
                      </a:schemeClr>
                    </a:solidFill>
                  </a:tcPr>
                </a:tc>
                <a:extLst>
                  <a:ext uri="{0D108BD9-81ED-4DB2-BD59-A6C34878D82A}">
                    <a16:rowId xmlns:a16="http://schemas.microsoft.com/office/drawing/2014/main" val="578949445"/>
                  </a:ext>
                </a:extLst>
              </a:tr>
              <a:tr h="370840">
                <a:tc>
                  <a:txBody>
                    <a:bodyPr/>
                    <a:lstStyle/>
                    <a:p>
                      <a:endParaRPr lang="de-DE" b="1" dirty="0">
                        <a:solidFill>
                          <a:schemeClr val="bg1"/>
                        </a:solidFill>
                        <a:latin typeface="Aptos Mono" panose="020B0009020202020204" pitchFamily="49" charset="0"/>
                      </a:endParaRP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Montenegro</a:t>
                      </a: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ME</a:t>
                      </a:r>
                    </a:p>
                  </a:txBody>
                  <a:tcPr>
                    <a:solidFill>
                      <a:schemeClr val="accent1">
                        <a:lumMod val="60000"/>
                        <a:lumOff val="40000"/>
                      </a:schemeClr>
                    </a:solidFill>
                  </a:tcPr>
                </a:tc>
                <a:extLst>
                  <a:ext uri="{0D108BD9-81ED-4DB2-BD59-A6C34878D82A}">
                    <a16:rowId xmlns:a16="http://schemas.microsoft.com/office/drawing/2014/main" val="1486056266"/>
                  </a:ext>
                </a:extLst>
              </a:tr>
              <a:tr h="370840">
                <a:tc>
                  <a:txBody>
                    <a:bodyPr/>
                    <a:lstStyle/>
                    <a:p>
                      <a:endParaRPr lang="de-DE" b="1" dirty="0">
                        <a:solidFill>
                          <a:schemeClr val="bg1"/>
                        </a:solidFill>
                        <a:latin typeface="Aptos Mono" panose="020B0009020202020204" pitchFamily="49" charset="0"/>
                      </a:endParaRP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Serbien</a:t>
                      </a: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RS (XS)</a:t>
                      </a:r>
                    </a:p>
                  </a:txBody>
                  <a:tcPr>
                    <a:solidFill>
                      <a:schemeClr val="accent1">
                        <a:lumMod val="60000"/>
                        <a:lumOff val="40000"/>
                      </a:schemeClr>
                    </a:solidFill>
                  </a:tcPr>
                </a:tc>
                <a:extLst>
                  <a:ext uri="{0D108BD9-81ED-4DB2-BD59-A6C34878D82A}">
                    <a16:rowId xmlns:a16="http://schemas.microsoft.com/office/drawing/2014/main" val="4180968832"/>
                  </a:ext>
                </a:extLst>
              </a:tr>
              <a:tr h="370840">
                <a:tc>
                  <a:txBody>
                    <a:bodyPr/>
                    <a:lstStyle/>
                    <a:p>
                      <a:endParaRPr lang="de-DE" b="1" dirty="0">
                        <a:solidFill>
                          <a:schemeClr val="bg1"/>
                        </a:solidFill>
                        <a:latin typeface="Aptos Mono" panose="020B0009020202020204" pitchFamily="49" charset="0"/>
                      </a:endParaRP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Kosovo</a:t>
                      </a:r>
                    </a:p>
                  </a:txBody>
                  <a:tcPr>
                    <a:solidFill>
                      <a:schemeClr val="accent1">
                        <a:lumMod val="60000"/>
                        <a:lumOff val="40000"/>
                      </a:schemeClr>
                    </a:solidFill>
                  </a:tcPr>
                </a:tc>
                <a:tc>
                  <a:txBody>
                    <a:bodyPr/>
                    <a:lstStyle/>
                    <a:p>
                      <a:r>
                        <a:rPr lang="de-DE" b="1" dirty="0">
                          <a:solidFill>
                            <a:schemeClr val="bg1"/>
                          </a:solidFill>
                          <a:latin typeface="Aptos Mono" panose="020B0009020202020204" pitchFamily="49" charset="0"/>
                        </a:rPr>
                        <a:t>KO</a:t>
                      </a:r>
                    </a:p>
                  </a:txBody>
                  <a:tcPr>
                    <a:solidFill>
                      <a:schemeClr val="accent1">
                        <a:lumMod val="60000"/>
                        <a:lumOff val="40000"/>
                      </a:schemeClr>
                    </a:solidFill>
                  </a:tcPr>
                </a:tc>
                <a:extLst>
                  <a:ext uri="{0D108BD9-81ED-4DB2-BD59-A6C34878D82A}">
                    <a16:rowId xmlns:a16="http://schemas.microsoft.com/office/drawing/2014/main" val="2251085762"/>
                  </a:ext>
                </a:extLst>
              </a:tr>
              <a:tr h="370840">
                <a:tc>
                  <a:txBody>
                    <a:bodyPr/>
                    <a:lstStyle/>
                    <a:p>
                      <a:r>
                        <a:rPr lang="de-DE" b="1" dirty="0">
                          <a:solidFill>
                            <a:schemeClr val="bg1"/>
                          </a:solidFill>
                          <a:latin typeface="Aptos Mono" panose="020B0009020202020204" pitchFamily="49" charset="0"/>
                        </a:rPr>
                        <a:t>Republik Moldawien</a:t>
                      </a:r>
                    </a:p>
                  </a:txBody>
                  <a:tcPr>
                    <a:solidFill>
                      <a:srgbClr val="0070C0"/>
                    </a:solidFill>
                  </a:tcPr>
                </a:tc>
                <a:tc>
                  <a:txBody>
                    <a:bodyPr/>
                    <a:lstStyle/>
                    <a:p>
                      <a:endParaRPr lang="de-DE" b="1" dirty="0">
                        <a:solidFill>
                          <a:schemeClr val="bg1"/>
                        </a:solidFill>
                        <a:latin typeface="Aptos Mono" panose="020B0009020202020204" pitchFamily="49" charset="0"/>
                      </a:endParaRPr>
                    </a:p>
                  </a:txBody>
                  <a:tcPr>
                    <a:solidFill>
                      <a:srgbClr val="0070C0"/>
                    </a:solidFill>
                  </a:tcPr>
                </a:tc>
                <a:tc>
                  <a:txBody>
                    <a:bodyPr/>
                    <a:lstStyle/>
                    <a:p>
                      <a:r>
                        <a:rPr lang="de-DE" b="1" dirty="0">
                          <a:solidFill>
                            <a:schemeClr val="bg1"/>
                          </a:solidFill>
                          <a:latin typeface="Aptos Mono" panose="020B0009020202020204" pitchFamily="49" charset="0"/>
                        </a:rPr>
                        <a:t>MD</a:t>
                      </a:r>
                    </a:p>
                  </a:txBody>
                  <a:tcPr>
                    <a:solidFill>
                      <a:srgbClr val="0070C0"/>
                    </a:solidFill>
                  </a:tcPr>
                </a:tc>
                <a:extLst>
                  <a:ext uri="{0D108BD9-81ED-4DB2-BD59-A6C34878D82A}">
                    <a16:rowId xmlns:a16="http://schemas.microsoft.com/office/drawing/2014/main" val="690175058"/>
                  </a:ext>
                </a:extLst>
              </a:tr>
              <a:tr h="370840">
                <a:tc>
                  <a:txBody>
                    <a:bodyPr/>
                    <a:lstStyle/>
                    <a:p>
                      <a:r>
                        <a:rPr lang="de-DE" b="1" dirty="0">
                          <a:solidFill>
                            <a:schemeClr val="bg1"/>
                          </a:solidFill>
                          <a:latin typeface="Aptos Mono" panose="020B0009020202020204" pitchFamily="49" charset="0"/>
                        </a:rPr>
                        <a:t>Georgien</a:t>
                      </a:r>
                    </a:p>
                  </a:txBody>
                  <a:tcPr>
                    <a:solidFill>
                      <a:schemeClr val="accent2">
                        <a:lumMod val="40000"/>
                        <a:lumOff val="60000"/>
                      </a:schemeClr>
                    </a:solidFill>
                  </a:tcPr>
                </a:tc>
                <a:tc>
                  <a:txBody>
                    <a:bodyPr/>
                    <a:lstStyle/>
                    <a:p>
                      <a:endParaRPr lang="de-DE" b="1" dirty="0">
                        <a:solidFill>
                          <a:schemeClr val="bg1"/>
                        </a:solidFill>
                        <a:latin typeface="Aptos Mono" panose="020B0009020202020204" pitchFamily="49" charset="0"/>
                      </a:endParaRPr>
                    </a:p>
                  </a:txBody>
                  <a:tcPr>
                    <a:solidFill>
                      <a:schemeClr val="accent2">
                        <a:lumMod val="40000"/>
                        <a:lumOff val="60000"/>
                      </a:schemeClr>
                    </a:solidFill>
                  </a:tcPr>
                </a:tc>
                <a:tc>
                  <a:txBody>
                    <a:bodyPr/>
                    <a:lstStyle/>
                    <a:p>
                      <a:r>
                        <a:rPr lang="de-DE" b="1" dirty="0">
                          <a:solidFill>
                            <a:schemeClr val="bg1"/>
                          </a:solidFill>
                          <a:latin typeface="Aptos Mono" panose="020B0009020202020204" pitchFamily="49" charset="0"/>
                        </a:rPr>
                        <a:t>GE</a:t>
                      </a:r>
                    </a:p>
                  </a:txBody>
                  <a:tcPr>
                    <a:solidFill>
                      <a:schemeClr val="accent2">
                        <a:lumMod val="40000"/>
                        <a:lumOff val="60000"/>
                      </a:schemeClr>
                    </a:solidFill>
                  </a:tcPr>
                </a:tc>
                <a:extLst>
                  <a:ext uri="{0D108BD9-81ED-4DB2-BD59-A6C34878D82A}">
                    <a16:rowId xmlns:a16="http://schemas.microsoft.com/office/drawing/2014/main" val="1536431831"/>
                  </a:ext>
                </a:extLst>
              </a:tr>
              <a:tr h="370840">
                <a:tc>
                  <a:txBody>
                    <a:bodyPr/>
                    <a:lstStyle/>
                    <a:p>
                      <a:r>
                        <a:rPr lang="de-DE" b="1" dirty="0">
                          <a:solidFill>
                            <a:schemeClr val="bg1"/>
                          </a:solidFill>
                          <a:latin typeface="Aptos Mono" panose="020B0009020202020204" pitchFamily="49" charset="0"/>
                        </a:rPr>
                        <a:t>Ukraine</a:t>
                      </a:r>
                    </a:p>
                  </a:txBody>
                  <a:tcPr>
                    <a:solidFill>
                      <a:schemeClr val="accent6">
                        <a:lumMod val="40000"/>
                        <a:lumOff val="60000"/>
                      </a:schemeClr>
                    </a:solidFill>
                  </a:tcPr>
                </a:tc>
                <a:tc>
                  <a:txBody>
                    <a:bodyPr/>
                    <a:lstStyle/>
                    <a:p>
                      <a:endParaRPr lang="de-DE" b="1" dirty="0">
                        <a:solidFill>
                          <a:schemeClr val="bg1"/>
                        </a:solidFill>
                        <a:latin typeface="Aptos Mono" panose="020B0009020202020204" pitchFamily="49" charset="0"/>
                      </a:endParaRPr>
                    </a:p>
                  </a:txBody>
                  <a:tcPr>
                    <a:solidFill>
                      <a:schemeClr val="accent6">
                        <a:lumMod val="40000"/>
                        <a:lumOff val="60000"/>
                      </a:schemeClr>
                    </a:solidFill>
                  </a:tcPr>
                </a:tc>
                <a:tc>
                  <a:txBody>
                    <a:bodyPr/>
                    <a:lstStyle/>
                    <a:p>
                      <a:r>
                        <a:rPr lang="de-DE" b="1" dirty="0">
                          <a:solidFill>
                            <a:schemeClr val="bg1"/>
                          </a:solidFill>
                          <a:latin typeface="Aptos Mono" panose="020B0009020202020204" pitchFamily="49" charset="0"/>
                        </a:rPr>
                        <a:t>UA</a:t>
                      </a:r>
                    </a:p>
                  </a:txBody>
                  <a:tcPr>
                    <a:solidFill>
                      <a:schemeClr val="accent6">
                        <a:lumMod val="40000"/>
                        <a:lumOff val="60000"/>
                      </a:schemeClr>
                    </a:solidFill>
                  </a:tcPr>
                </a:tc>
                <a:extLst>
                  <a:ext uri="{0D108BD9-81ED-4DB2-BD59-A6C34878D82A}">
                    <a16:rowId xmlns:a16="http://schemas.microsoft.com/office/drawing/2014/main" val="2542330196"/>
                  </a:ext>
                </a:extLst>
              </a:tr>
            </a:tbl>
          </a:graphicData>
        </a:graphic>
      </p:graphicFrame>
      <p:pic>
        <p:nvPicPr>
          <p:cNvPr id="3" name="Bild 3">
            <a:extLst>
              <a:ext uri="{FF2B5EF4-FFF2-40B4-BE49-F238E27FC236}">
                <a16:creationId xmlns:a16="http://schemas.microsoft.com/office/drawing/2014/main" id="{85F2CBF5-5AA1-11E1-7C3F-D01894971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107416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1E907-A6E1-4F5F-B4B4-B17D33E4F067}"/>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cs typeface="Aptos Mono" panose="020F0502020204030204" pitchFamily="34" charset="0"/>
              </a:rPr>
              <a:t>Einführung</a:t>
            </a:r>
          </a:p>
        </p:txBody>
      </p:sp>
      <p:sp>
        <p:nvSpPr>
          <p:cNvPr id="3" name="Inhaltsplatzhalter 2">
            <a:extLst>
              <a:ext uri="{FF2B5EF4-FFF2-40B4-BE49-F238E27FC236}">
                <a16:creationId xmlns:a16="http://schemas.microsoft.com/office/drawing/2014/main" id="{EF6D8696-502A-AB44-0FCE-3118688E9565}"/>
              </a:ext>
            </a:extLst>
          </p:cNvPr>
          <p:cNvSpPr>
            <a:spLocks noGrp="1"/>
          </p:cNvSpPr>
          <p:nvPr>
            <p:ph idx="1"/>
          </p:nvPr>
        </p:nvSpPr>
        <p:spPr/>
        <p:txBody>
          <a:bodyPr>
            <a:normAutofit lnSpcReduction="10000"/>
          </a:bodyPr>
          <a:lstStyle/>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Zum Zwecke der Anwendung der diagonalen Ursprungskumulierung zwischen den Vertragsparteien des Regionalen Übereinkommens über Pan-Europa-Mittelmeer-Präferenzursprungsregeln („RÜ“) notifizieren sich die betreffenden Parteien gegenseitig über die Europäische Kommission die für die anderen Parteien geltenden Ursprungsregeln. </a:t>
            </a: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 Es sei daran erinnert, dass die diagonale Kumulierung nur angewendet werden kann, wenn die Parteien der Endherstellung und des Endbestimmungsortes Freihandelsabkommen mit allen an der Erlangung der Ursprungseigenschaft beteiligten Parteien geschlossen haben, d. h. mit allen Parteien, aus denen die verwendeten Vormaterialien stammen. Vormaterialien mit Ursprung in einer Vertragspartei, die kein Abkommen mit den Parteien der Endherstellung und/oder des Endbestimmungsortes geschlossen hat, gelten als Vormaterialien ohne Ursprungseigenschaft. Spezifische Beispiele finden sich in den Erläuterungen zu den Paneuropäisch-Mittelmeer-Protokollen zu Ursprungsregeln</a:t>
            </a:r>
            <a:r>
              <a:rPr lang="de-AT" sz="1800" kern="100" dirty="0">
                <a:latin typeface="Aptos Mono" panose="020B0009020202020204" pitchFamily="49" charset="0"/>
                <a:ea typeface="Calibri" panose="020F0502020204030204" pitchFamily="34" charset="0"/>
                <a:cs typeface="Times New Roman" panose="02020603050405020304" pitchFamily="18" charset="0"/>
              </a:rPr>
              <a:t> (siehe </a:t>
            </a:r>
            <a:r>
              <a:rPr lang="de-AT" sz="1800" kern="100" dirty="0">
                <a:latin typeface="Aptos Mono" panose="020B0009020202020204" pitchFamily="49" charset="0"/>
                <a:ea typeface="Calibri" panose="020F0502020204030204" pitchFamily="34" charset="0"/>
                <a:cs typeface="Times New Roman" panose="02020603050405020304" pitchFamily="18" charset="0"/>
                <a:hlinkClick r:id="rId2"/>
              </a:rPr>
              <a:t>https://eur-lex.europa.eu/legal-content/DE/TXT/PDF/?uri=CELEX:52021XC1015(01)&amp;from=DE</a:t>
            </a:r>
            <a:endParaRPr lang="de-AT" sz="1800" kern="100" dirty="0">
              <a:latin typeface="Aptos Mono" panose="020B0009020202020204" pitchFamily="49" charset="0"/>
              <a:ea typeface="Calibri" panose="020F0502020204030204" pitchFamily="34" charset="0"/>
              <a:cs typeface="Times New Roman" panose="02020603050405020304" pitchFamily="18" charset="0"/>
            </a:endParaRPr>
          </a:p>
          <a:p>
            <a:pPr algn="just"/>
            <a:endParaRPr lang="de-AT" sz="1800" kern="100" dirty="0">
              <a:effectLst/>
              <a:latin typeface="Aptos Mono" panose="020B0009020202020204" pitchFamily="49" charset="0"/>
              <a:ea typeface="Calibri" panose="020F0502020204030204" pitchFamily="34" charset="0"/>
              <a:cs typeface="Times New Roman" panose="02020603050405020304" pitchFamily="18" charset="0"/>
            </a:endParaRPr>
          </a:p>
          <a:p>
            <a:pPr marL="0" indent="0">
              <a:buNone/>
            </a:pP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Bild 3">
            <a:extLst>
              <a:ext uri="{FF2B5EF4-FFF2-40B4-BE49-F238E27FC236}">
                <a16:creationId xmlns:a16="http://schemas.microsoft.com/office/drawing/2014/main" id="{7995BF52-43CC-46FD-10AC-904E3945B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267613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F3780-DA86-74EA-35B2-61B4BD480B67}"/>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rPr>
              <a:t>Grundlage der Tabellen</a:t>
            </a:r>
          </a:p>
        </p:txBody>
      </p:sp>
      <p:sp>
        <p:nvSpPr>
          <p:cNvPr id="3" name="Inhaltsplatzhalter 2">
            <a:extLst>
              <a:ext uri="{FF2B5EF4-FFF2-40B4-BE49-F238E27FC236}">
                <a16:creationId xmlns:a16="http://schemas.microsoft.com/office/drawing/2014/main" id="{206AF32D-B242-1B49-934C-74ACD5A50EA6}"/>
              </a:ext>
            </a:extLst>
          </p:cNvPr>
          <p:cNvSpPr>
            <a:spLocks noGrp="1"/>
          </p:cNvSpPr>
          <p:nvPr>
            <p:ph idx="1"/>
          </p:nvPr>
        </p:nvSpPr>
        <p:spPr/>
        <p:txBody>
          <a:bodyPr>
            <a:normAutofit/>
          </a:bodyPr>
          <a:lstStyle/>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Auf Grundlage der Mitteilungen der Vertragsparteien an die Europäische Kommission enthalten die beigefügten Tabellen folgende Angaben: </a:t>
            </a:r>
          </a:p>
          <a:p>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Tabelle 1 – eine vereinfachte Übersicht über Kumulierungsmöglichkeiten. </a:t>
            </a: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Tabellen 2 und 3 – das Datum, ab dem die diagonale Kumulierung anwendbar wird. </a:t>
            </a: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In Tabelle 1 kennzeichnet ein </a:t>
            </a:r>
            <a:r>
              <a:rPr lang="de-AT" sz="1800" b="1" kern="100" dirty="0">
                <a:solidFill>
                  <a:srgbClr val="FF0000"/>
                </a:solidFill>
                <a:effectLst/>
                <a:latin typeface="Aptos Mono" panose="020B0009020202020204" pitchFamily="49" charset="0"/>
                <a:ea typeface="Calibri" panose="020F0502020204030204" pitchFamily="34" charset="0"/>
                <a:cs typeface="Times New Roman" panose="02020603050405020304" pitchFamily="18" charset="0"/>
              </a:rPr>
              <a:t>„C“</a:t>
            </a:r>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 das Bestehen eines Freihandelsabkommens zwischen zwei Partnern mit Ursprungsregeln, die eine Kumulierung auf Grundlage der Regeln von 2012 ermöglichen. Um die diagonale Kumulierung mit einem dritten Partner zu nutzen, muss in allen Schnittpunkten der Tabelle zwischen den </a:t>
            </a:r>
            <a:r>
              <a:rPr lang="de-AT" sz="1800" u="sng" kern="100" dirty="0">
                <a:effectLst/>
                <a:latin typeface="Aptos Mono" panose="020B0009020202020204" pitchFamily="49" charset="0"/>
                <a:ea typeface="Calibri" panose="020F0502020204030204" pitchFamily="34" charset="0"/>
                <a:cs typeface="Times New Roman" panose="02020603050405020304" pitchFamily="18" charset="0"/>
              </a:rPr>
              <a:t>drei Partnern </a:t>
            </a:r>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ein „C“ vorhanden sein. </a:t>
            </a: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 In Tabelle 1 kennzeichnet ein </a:t>
            </a:r>
            <a:r>
              <a:rPr lang="de-AT" sz="1800" b="1" kern="100" dirty="0">
                <a:solidFill>
                  <a:srgbClr val="FF0000"/>
                </a:solidFill>
                <a:effectLst/>
                <a:latin typeface="Aptos Mono" panose="020B0009020202020204" pitchFamily="49" charset="0"/>
                <a:ea typeface="Calibri" panose="020F0502020204030204" pitchFamily="34" charset="0"/>
                <a:cs typeface="Times New Roman" panose="02020603050405020304" pitchFamily="18" charset="0"/>
              </a:rPr>
              <a:t>„R“</a:t>
            </a:r>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 das Bestehen eines Freihandelsabkommens zwischen zwei Partnern mit Ursprungsregeln, die eine Kumulierung auf Grundlage der Regeln von 2023 ermöglichen. Um die diagonale Kumulierung mit einem dritten Partner zu nutzen, muss in allen Schnittpunkten der Tabelle zwischen den </a:t>
            </a:r>
            <a:r>
              <a:rPr lang="de-AT" sz="1800" u="sng" kern="100" dirty="0">
                <a:effectLst/>
                <a:latin typeface="Aptos Mono" panose="020B0009020202020204" pitchFamily="49" charset="0"/>
                <a:ea typeface="Calibri" panose="020F0502020204030204" pitchFamily="34" charset="0"/>
                <a:cs typeface="Times New Roman" panose="02020603050405020304" pitchFamily="18" charset="0"/>
              </a:rPr>
              <a:t>drei Partnern </a:t>
            </a:r>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ein „R“ vorhanden sein.</a:t>
            </a:r>
          </a:p>
          <a:p>
            <a:endParaRPr lang="de-DE" dirty="0"/>
          </a:p>
        </p:txBody>
      </p:sp>
      <p:pic>
        <p:nvPicPr>
          <p:cNvPr id="4" name="Bild 3">
            <a:extLst>
              <a:ext uri="{FF2B5EF4-FFF2-40B4-BE49-F238E27FC236}">
                <a16:creationId xmlns:a16="http://schemas.microsoft.com/office/drawing/2014/main" id="{3E48F86C-3B27-1A6E-0EF5-7626E4E1F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68876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30344-AA31-CE38-CA45-1BB3C0DCCF68}"/>
              </a:ext>
            </a:extLst>
          </p:cNvPr>
          <p:cNvSpPr>
            <a:spLocks noGrp="1"/>
          </p:cNvSpPr>
          <p:nvPr>
            <p:ph type="title"/>
          </p:nvPr>
        </p:nvSpPr>
        <p:spPr/>
        <p:txBody>
          <a:bodyPr>
            <a:normAutofit/>
          </a:bodyPr>
          <a:lstStyle/>
          <a:p>
            <a:r>
              <a:rPr lang="de-DE" sz="2800" dirty="0">
                <a:solidFill>
                  <a:srgbClr val="00B0F0"/>
                </a:solidFill>
                <a:latin typeface="Aptos Mono" panose="020B0009020202020204" pitchFamily="49" charset="0"/>
              </a:rPr>
              <a:t>Grundlage der Tabellen</a:t>
            </a:r>
            <a:endParaRPr lang="de-DE" sz="2800" dirty="0">
              <a:solidFill>
                <a:srgbClr val="00B0F0"/>
              </a:solidFill>
            </a:endParaRPr>
          </a:p>
        </p:txBody>
      </p:sp>
      <p:sp>
        <p:nvSpPr>
          <p:cNvPr id="3" name="Inhaltsplatzhalter 2">
            <a:extLst>
              <a:ext uri="{FF2B5EF4-FFF2-40B4-BE49-F238E27FC236}">
                <a16:creationId xmlns:a16="http://schemas.microsoft.com/office/drawing/2014/main" id="{22613DFA-EE2A-C4BC-B515-36836453CFE4}"/>
              </a:ext>
            </a:extLst>
          </p:cNvPr>
          <p:cNvSpPr>
            <a:spLocks noGrp="1"/>
          </p:cNvSpPr>
          <p:nvPr>
            <p:ph idx="1"/>
          </p:nvPr>
        </p:nvSpPr>
        <p:spPr/>
        <p:txBody>
          <a:bodyPr/>
          <a:lstStyle/>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Für die Zwecke der Anwendung der mit dem Beschluss 2/2024 des Gemeinsamen Rates </a:t>
            </a:r>
            <a:r>
              <a:rPr lang="de-AT" sz="1800" kern="100" dirty="0">
                <a:effectLst/>
                <a:latin typeface="Aptos Mono" panose="020B0009020202020204" pitchFamily="49" charset="0"/>
                <a:ea typeface="Calibri" panose="020F0502020204030204" pitchFamily="34" charset="0"/>
                <a:cs typeface="Times New Roman" panose="02020603050405020304" pitchFamily="18" charset="0"/>
                <a:hlinkClick r:id="rId2"/>
              </a:rPr>
              <a:t>https://taxation-customs.ec.europa.eu/document/download/45042c51-625d-47ec-b536-a2a64841c50b_en?filename=Decision%202_2024.pdf&amp;prefLang=d</a:t>
            </a:r>
            <a:br>
              <a:rPr lang="de-AT" sz="1800" kern="100" dirty="0">
                <a:latin typeface="Aptos Mono" panose="020B0009020202020204" pitchFamily="49" charset="0"/>
                <a:ea typeface="Calibri" panose="020F0502020204030204" pitchFamily="34" charset="0"/>
                <a:cs typeface="Times New Roman" panose="02020603050405020304" pitchFamily="18" charset="0"/>
              </a:rPr>
            </a:br>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eingeführten Übergangsbestimmungen, die zwischen zwei KP** gelten, können Vormaterialien mit Ursprung in einem anderen KP gemäß den Regeln von 2012 in der Kumulierung nach den Regeln von 2023 verwendet werden, indem das im einzigen Artikel Absatz 2 dieses Beschlusses vorgesehene Durchlässigkeitsprinzip angewendet wird. </a:t>
            </a:r>
          </a:p>
          <a:p>
            <a:pPr algn="just"/>
            <a:r>
              <a:rPr lang="de-AT" sz="1800" kern="100" dirty="0">
                <a:effectLst/>
                <a:latin typeface="Aptos Mono" panose="020B0009020202020204" pitchFamily="49" charset="0"/>
                <a:ea typeface="Calibri" panose="020F0502020204030204" pitchFamily="34" charset="0"/>
                <a:cs typeface="Times New Roman" panose="02020603050405020304" pitchFamily="18" charset="0"/>
              </a:rPr>
              <a:t>Es gibt jedoch einige Ausnahmen von der diagonalen Kumulierung. In diesen Fällen werden die zu berücksichtigenden Ausnahmen durch (1), (2) oder ein (*) angegeben. </a:t>
            </a:r>
          </a:p>
          <a:p>
            <a:r>
              <a:rPr lang="de-DE" sz="1400" dirty="0">
                <a:latin typeface="Aptos Mono" panose="020B0009020202020204" pitchFamily="49" charset="0"/>
              </a:rPr>
              <a:t>** KP = Vertragsparteien des Übereinkommens</a:t>
            </a:r>
          </a:p>
        </p:txBody>
      </p:sp>
      <p:pic>
        <p:nvPicPr>
          <p:cNvPr id="4" name="Bild 3">
            <a:extLst>
              <a:ext uri="{FF2B5EF4-FFF2-40B4-BE49-F238E27FC236}">
                <a16:creationId xmlns:a16="http://schemas.microsoft.com/office/drawing/2014/main" id="{D15834F5-2B18-618C-062F-B5AA19AF1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8501" y="61700"/>
            <a:ext cx="2040441" cy="549756"/>
          </a:xfrm>
          <a:prstGeom prst="rect">
            <a:avLst/>
          </a:prstGeom>
          <a:noFill/>
        </p:spPr>
      </p:pic>
    </p:spTree>
    <p:extLst>
      <p:ext uri="{BB962C8B-B14F-4D97-AF65-F5344CB8AC3E}">
        <p14:creationId xmlns:p14="http://schemas.microsoft.com/office/powerpoint/2010/main" val="32191898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2198</Words>
  <Application>Microsoft Macintosh PowerPoint</Application>
  <PresentationFormat>Breitbild</PresentationFormat>
  <Paragraphs>192</Paragraphs>
  <Slides>37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37</vt:i4>
      </vt:variant>
    </vt:vector>
  </HeadingPairs>
  <TitlesOfParts>
    <vt:vector size="42" baseType="lpstr">
      <vt:lpstr>Aptos Mono</vt:lpstr>
      <vt:lpstr>Arial</vt:lpstr>
      <vt:lpstr>Calibri</vt:lpstr>
      <vt:lpstr>Calibri Light</vt:lpstr>
      <vt:lpstr>Office</vt:lpstr>
      <vt:lpstr>Bekanntmachung der Kommission betreffend die Anwendung des Regionalen Übereinkommens über Pan-Europa-Mittelmeer-Präferenzursprungsregeln oder der Protokolle zu Ursprungsregeln, die eine diagonale Kumulierung zwischen den Vertragsparteien dieses Übereinkommens vorsehen </vt:lpstr>
      <vt:lpstr>PEM-Übereinkommen - Ziel</vt:lpstr>
      <vt:lpstr>PEM-Übereinkommen</vt:lpstr>
      <vt:lpstr>Vertragsparteien</vt:lpstr>
      <vt:lpstr>Vertragsparteien</vt:lpstr>
      <vt:lpstr>Vertragsparteien</vt:lpstr>
      <vt:lpstr>Einführung</vt:lpstr>
      <vt:lpstr>Grundlage der Tabellen</vt:lpstr>
      <vt:lpstr>Grundlage der Tabellen</vt:lpstr>
      <vt:lpstr>Grundlage der Tabellen</vt:lpstr>
      <vt:lpstr>Grundlage der Tabellen</vt:lpstr>
      <vt:lpstr>Zollunion Türkei</vt:lpstr>
      <vt:lpstr>Tab.1: Vereinfachter Überblick über diagonale Kumulierungsmöglichkeiten in der Pan-Euro-Med Zone</vt:lpstr>
      <vt:lpstr>Tab.2: Geltungsbeginn der Ursprungsregeln für die diagonale Kumulierung in der Pan-Europa-Mittelmeer Zone (1) https://wup.zoll.de/wup_online/matrix.php?landinfo=IS&amp;stichtag=06.01.2025&amp;gruppen_id=19&amp;position  </vt:lpstr>
      <vt:lpstr>Tab.2: Geltungsbeginn der Ursprungsregeln für die diagonale Kumulierung in der Pan-Europa-Mittelmeer Zone (2)</vt:lpstr>
      <vt:lpstr>Tab.2: Geltungsbeginn der Ursprungsregeln für die diagonale Kumulierung in der Pan-Europa-Mittelmeer Zone (3)</vt:lpstr>
      <vt:lpstr>Tab.2: Geltungsbeginn der Ursprungsregeln für die diagonale Kumulierung in der Pan-Europa-Mittelmeer Zone (4)</vt:lpstr>
      <vt:lpstr>Tab. 3: Geltungsbeginn der Protokolle über Ursprungsregeln, die eine diagonale Kumulierung zwischen der EU, Albanien, Bosnien und Herzegowina, dem Kosovo, Nordmazedonien, Montenegro, Serbien und der Türkei vorsehen</vt:lpstr>
      <vt:lpstr>Übergangsregeln bis Ende 2024</vt:lpstr>
      <vt:lpstr>Seit 1. Januar 2025 gibt es drei Staaten-gruppen (siehe Tab. 1)</vt:lpstr>
      <vt:lpstr>Praktische Umsetzung</vt:lpstr>
      <vt:lpstr>Praktische Umsetzung</vt:lpstr>
      <vt:lpstr>Unterscheidung alte und neue PEM-Regeln</vt:lpstr>
      <vt:lpstr>Hinweise auf WUP-Online am Beispiel BA</vt:lpstr>
      <vt:lpstr>Hinweise auf WUP-Online am Beispiel BA - Altregel</vt:lpstr>
      <vt:lpstr>Hinweise auf WUP-Online am Beispiel BA – Altregel HS: 3922 bis 3926</vt:lpstr>
      <vt:lpstr>Hinweise auf WUP-Online am Beispiel BA - Neuregel</vt:lpstr>
      <vt:lpstr>Hinweise auf WUP-Online am Beispiel BA - Neuregel</vt:lpstr>
      <vt:lpstr>Hinweise auf WUP-Online am Beispiel BA – Altregel HS: 3922 bis 3926 (im Netz BAA)</vt:lpstr>
      <vt:lpstr>Keine Vermischung; Revised Rules ab 1.1.2025 alternative Nutzung</vt:lpstr>
      <vt:lpstr>Codierung in den Zollanmeldungen</vt:lpstr>
      <vt:lpstr>Ursprungsnachweise Transitional Rules</vt:lpstr>
      <vt:lpstr>Ursprungsnachweise Revised Rules</vt:lpstr>
      <vt:lpstr>Praktische Beispiele mit Durchlässigkeit</vt:lpstr>
      <vt:lpstr>Praktische Beispiele mit Durchlässigkeit</vt:lpstr>
      <vt:lpstr>Praktische Beispiele mit Durchlässigkeit</vt:lpstr>
      <vt:lpstr>Praktische Beispiele mit Durchlässigkeit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Bekanntmachung der Kommission betreffend die Anwendung des Regionalen Übereinkommens über Pan-Europa-Mittelmeer-Präferenzursprungsregeln oder der Protokolle zu Ursprungsregeln, die eine diagonale Kumulierung zwischen den Vertragsparteien dieses Übereinkommens vorsehen </dc:title>
  <dc:creator>Karl Hannl</dc:creator>
  <cp:lastModifiedBy>Karl Hannl</cp:lastModifiedBy>
  <cp:revision>26</cp:revision>
  <dcterms:created xsi:type="dcterms:W3CDTF">2025-01-03T08:50:25Z</dcterms:created>
  <dcterms:modified xsi:type="dcterms:W3CDTF">2025-01-23T18:24:15Z</dcterms:modified>
</cp:coreProperties>
</file>